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4"/>
  </p:notesMasterIdLst>
  <p:sldIdLst>
    <p:sldId id="256" r:id="rId2"/>
    <p:sldId id="258" r:id="rId3"/>
    <p:sldId id="282" r:id="rId4"/>
    <p:sldId id="259" r:id="rId5"/>
    <p:sldId id="311" r:id="rId6"/>
    <p:sldId id="260" r:id="rId7"/>
    <p:sldId id="261" r:id="rId8"/>
    <p:sldId id="262" r:id="rId9"/>
    <p:sldId id="308" r:id="rId10"/>
    <p:sldId id="263" r:id="rId11"/>
    <p:sldId id="305" r:id="rId12"/>
    <p:sldId id="307" r:id="rId13"/>
    <p:sldId id="301" r:id="rId14"/>
    <p:sldId id="303" r:id="rId15"/>
    <p:sldId id="304" r:id="rId16"/>
    <p:sldId id="297" r:id="rId17"/>
    <p:sldId id="298" r:id="rId18"/>
    <p:sldId id="299" r:id="rId19"/>
    <p:sldId id="283" r:id="rId20"/>
    <p:sldId id="288" r:id="rId21"/>
    <p:sldId id="285" r:id="rId22"/>
    <p:sldId id="289" r:id="rId23"/>
    <p:sldId id="290" r:id="rId24"/>
    <p:sldId id="291" r:id="rId25"/>
    <p:sldId id="292" r:id="rId26"/>
    <p:sldId id="293" r:id="rId27"/>
    <p:sldId id="274" r:id="rId28"/>
    <p:sldId id="294" r:id="rId29"/>
    <p:sldId id="295" r:id="rId30"/>
    <p:sldId id="296" r:id="rId31"/>
    <p:sldId id="279" r:id="rId32"/>
    <p:sldId id="281" r:id="rId33"/>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Style moyen 2 - Accentuation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0A15C55-8517-42AA-B614-E9B94910E393}" styleName="Style moyen 2 - Accentuation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576BD94-A77B-4F66-8A80-8BA97DAD25A7}" type="datetimeFigureOut">
              <a:rPr lang="fr-FR" smtClean="0"/>
              <a:pPr/>
              <a:t>09/02/2017</a:t>
            </a:fld>
            <a:endParaRPr lang="fr-FR"/>
          </a:p>
        </p:txBody>
      </p:sp>
      <p:sp>
        <p:nvSpPr>
          <p:cNvPr id="4" name="Espace réservé de l'image des diapositives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fr-FR"/>
          </a:p>
        </p:txBody>
      </p:sp>
      <p:sp>
        <p:nvSpPr>
          <p:cNvPr id="5" name="Espace réservé des commentaires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6" name="Espace réservé du pied de page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fr-FR"/>
          </a:p>
        </p:txBody>
      </p:sp>
      <p:sp>
        <p:nvSpPr>
          <p:cNvPr id="7" name="Espace réservé du numéro de diapositive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76F072E-FEE3-4D30-A6A8-926A75CACA4B}" type="slidenum">
              <a:rPr lang="fr-FR" smtClean="0"/>
              <a:pPr/>
              <a:t>‹N°›</a:t>
            </a:fld>
            <a:endParaRPr lang="fr-FR"/>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normAutofit/>
          </a:bodyPr>
          <a:lstStyle/>
          <a:p>
            <a:endParaRPr lang="fr-FR" dirty="0"/>
          </a:p>
        </p:txBody>
      </p:sp>
      <p:sp>
        <p:nvSpPr>
          <p:cNvPr id="4" name="Espace réservé du numéro de diapositive 3"/>
          <p:cNvSpPr>
            <a:spLocks noGrp="1"/>
          </p:cNvSpPr>
          <p:nvPr>
            <p:ph type="sldNum" sz="quarter" idx="10"/>
          </p:nvPr>
        </p:nvSpPr>
        <p:spPr/>
        <p:txBody>
          <a:bodyPr/>
          <a:lstStyle/>
          <a:p>
            <a:fld id="{476F072E-FEE3-4D30-A6A8-926A75CACA4B}" type="slidenum">
              <a:rPr lang="fr-FR" smtClean="0"/>
              <a:pPr/>
              <a:t>2</a:t>
            </a:fld>
            <a:endParaRPr lang="fr-F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bg>
      <p:bgRef idx="1002">
        <a:schemeClr val="bg2"/>
      </p:bgRef>
    </p:bg>
    <p:spTree>
      <p:nvGrpSpPr>
        <p:cNvPr id="1" name=""/>
        <p:cNvGrpSpPr/>
        <p:nvPr/>
      </p:nvGrpSpPr>
      <p:grpSpPr>
        <a:xfrm>
          <a:off x="0" y="0"/>
          <a:ext cx="0" cy="0"/>
          <a:chOff x="0" y="0"/>
          <a:chExt cx="0" cy="0"/>
        </a:xfrm>
      </p:grpSpPr>
      <p:sp>
        <p:nvSpPr>
          <p:cNvPr id="9" name="Titr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fr-FR" smtClean="0"/>
              <a:t>Cliquez pour modifier le style du titre</a:t>
            </a:r>
            <a:endParaRPr kumimoji="0" lang="en-US"/>
          </a:p>
        </p:txBody>
      </p:sp>
      <p:sp>
        <p:nvSpPr>
          <p:cNvPr id="17" name="Sous-titr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fr-FR" smtClean="0"/>
              <a:t>Cliquez pour modifier le style des sous-titres du masque</a:t>
            </a:r>
            <a:endParaRPr kumimoji="0" lang="en-US"/>
          </a:p>
        </p:txBody>
      </p:sp>
      <p:sp>
        <p:nvSpPr>
          <p:cNvPr id="30" name="Espace réservé de la date 29"/>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19" name="Espace réservé du pied de page 18"/>
          <p:cNvSpPr>
            <a:spLocks noGrp="1"/>
          </p:cNvSpPr>
          <p:nvPr>
            <p:ph type="ftr" sz="quarter" idx="11"/>
          </p:nvPr>
        </p:nvSpPr>
        <p:spPr/>
        <p:txBody>
          <a:bodyPr/>
          <a:lstStyle/>
          <a:p>
            <a:endParaRPr lang="fr-FR"/>
          </a:p>
        </p:txBody>
      </p:sp>
      <p:sp>
        <p:nvSpPr>
          <p:cNvPr id="27" name="Espace réservé du numéro de diapositive 26"/>
          <p:cNvSpPr>
            <a:spLocks noGrp="1"/>
          </p:cNvSpPr>
          <p:nvPr>
            <p:ph type="sldNum" sz="quarter" idx="12"/>
          </p:nvPr>
        </p:nvSpPr>
        <p:spPr/>
        <p:txBody>
          <a:bodyPr/>
          <a:lstStyle/>
          <a:p>
            <a:fld id="{2E8B6E2D-4E67-4517-82BC-34D0F8C3FE9C}" type="slidenum">
              <a:rPr lang="fr-FR" smtClean="0"/>
              <a:pPr/>
              <a:t>‹N°›</a:t>
            </a:fld>
            <a:endParaRPr lang="fr-FR"/>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smtClean="0"/>
              <a:t>Cliquez pour modifier le style du titre</a:t>
            </a:r>
            <a:endParaRPr kumimoji="0" lang="en-US"/>
          </a:p>
        </p:txBody>
      </p:sp>
      <p:sp>
        <p:nvSpPr>
          <p:cNvPr id="3" name="Espace réservé du texte vertical 2"/>
          <p:cNvSpPr>
            <a:spLocks noGrp="1"/>
          </p:cNvSpPr>
          <p:nvPr>
            <p:ph type="body" orient="vert" idx="1"/>
          </p:nvPr>
        </p:nvSpPr>
        <p:spPr/>
        <p:txBody>
          <a:bodyPr vert="eaVert"/>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e la date 3"/>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2E8B6E2D-4E67-4517-82BC-34D0F8C3FE9C}" type="slidenum">
              <a:rPr lang="fr-FR" smtClean="0"/>
              <a:pPr/>
              <a:t>‹N°›</a:t>
            </a:fld>
            <a:endParaRPr lang="fr-F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914401"/>
            <a:ext cx="2057400" cy="5211763"/>
          </a:xfrm>
        </p:spPr>
        <p:txBody>
          <a:bodyPr vert="eaVert"/>
          <a:lstStyle/>
          <a:p>
            <a:r>
              <a:rPr kumimoji="0" lang="fr-FR" smtClean="0"/>
              <a:t>Cliquez pour modifier le style du titre</a:t>
            </a:r>
            <a:endParaRPr kumimoji="0" lang="en-US"/>
          </a:p>
        </p:txBody>
      </p:sp>
      <p:sp>
        <p:nvSpPr>
          <p:cNvPr id="3" name="Espace réservé du texte vertical 2"/>
          <p:cNvSpPr>
            <a:spLocks noGrp="1"/>
          </p:cNvSpPr>
          <p:nvPr>
            <p:ph type="body" orient="vert" idx="1"/>
          </p:nvPr>
        </p:nvSpPr>
        <p:spPr>
          <a:xfrm>
            <a:off x="457200" y="914401"/>
            <a:ext cx="6019800" cy="5211763"/>
          </a:xfrm>
        </p:spPr>
        <p:txBody>
          <a:bodyPr vert="eaVert"/>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e la date 3"/>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2E8B6E2D-4E67-4517-82BC-34D0F8C3FE9C}" type="slidenum">
              <a:rPr lang="fr-FR" smtClean="0"/>
              <a:pPr/>
              <a:t>‹N°›</a:t>
            </a:fld>
            <a:endParaRPr lang="fr-F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smtClean="0"/>
              <a:t>Cliquez pour modifier le style du titre</a:t>
            </a:r>
            <a:endParaRPr kumimoji="0" lang="en-US"/>
          </a:p>
        </p:txBody>
      </p:sp>
      <p:sp>
        <p:nvSpPr>
          <p:cNvPr id="3" name="Espace réservé du contenu 2"/>
          <p:cNvSpPr>
            <a:spLocks noGrp="1"/>
          </p:cNvSpPr>
          <p:nvPr>
            <p:ph idx="1"/>
          </p:nvPr>
        </p:nvSpPr>
        <p:spPr/>
        <p:txBody>
          <a:body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e la date 3"/>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2E8B6E2D-4E67-4517-82BC-34D0F8C3FE9C}" type="slidenum">
              <a:rPr lang="fr-FR" smtClean="0"/>
              <a:pPr/>
              <a:t>‹N°›</a:t>
            </a:fld>
            <a:endParaRPr lang="fr-F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bg>
      <p:bgRef idx="1002">
        <a:schemeClr val="bg2"/>
      </p:bgRef>
    </p:bg>
    <p:spTree>
      <p:nvGrpSpPr>
        <p:cNvPr id="1" name=""/>
        <p:cNvGrpSpPr/>
        <p:nvPr/>
      </p:nvGrpSpPr>
      <p:grpSpPr>
        <a:xfrm>
          <a:off x="0" y="0"/>
          <a:ext cx="0" cy="0"/>
          <a:chOff x="0" y="0"/>
          <a:chExt cx="0" cy="0"/>
        </a:xfrm>
      </p:grpSpPr>
      <p:sp>
        <p:nvSpPr>
          <p:cNvPr id="2" name="Titr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fr-FR" smtClean="0"/>
              <a:t>Cliquez pour modifier le style du titre</a:t>
            </a:r>
            <a:endParaRPr kumimoji="0" lang="en-US"/>
          </a:p>
        </p:txBody>
      </p:sp>
      <p:sp>
        <p:nvSpPr>
          <p:cNvPr id="3" name="Espace réservé du texte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fr-FR" smtClean="0"/>
              <a:t>Cliquez pour modifier les styles du texte du masque</a:t>
            </a:r>
          </a:p>
        </p:txBody>
      </p:sp>
      <p:sp>
        <p:nvSpPr>
          <p:cNvPr id="4" name="Espace réservé de la date 3"/>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2E8B6E2D-4E67-4517-82BC-34D0F8C3FE9C}" type="slidenum">
              <a:rPr lang="fr-FR" smtClean="0"/>
              <a:pPr/>
              <a:t>‹N°›</a:t>
            </a:fld>
            <a:endParaRPr lang="fr-FR"/>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a:xfrm>
            <a:off x="457200" y="704088"/>
            <a:ext cx="8229600" cy="1143000"/>
          </a:xfrm>
        </p:spPr>
        <p:txBody>
          <a:bodyPr/>
          <a:lstStyle/>
          <a:p>
            <a:r>
              <a:rPr kumimoji="0" lang="fr-FR" smtClean="0"/>
              <a:t>Cliquez pour modifier le style du titre</a:t>
            </a:r>
            <a:endParaRPr kumimoji="0" lang="en-US"/>
          </a:p>
        </p:txBody>
      </p:sp>
      <p:sp>
        <p:nvSpPr>
          <p:cNvPr id="3" name="Espace réservé du contenu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u contenu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5" name="Espace réservé de la date 4"/>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2E8B6E2D-4E67-4517-82BC-34D0F8C3FE9C}" type="slidenum">
              <a:rPr lang="fr-FR" smtClean="0"/>
              <a:pPr/>
              <a:t>‹N°›</a:t>
            </a:fld>
            <a:endParaRPr lang="fr-F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457200" y="704088"/>
            <a:ext cx="8229600" cy="1143000"/>
          </a:xfrm>
        </p:spPr>
        <p:txBody>
          <a:bodyPr tIns="45720" anchor="b"/>
          <a:lstStyle>
            <a:lvl1pPr>
              <a:defRPr/>
            </a:lvl1pPr>
          </a:lstStyle>
          <a:p>
            <a:r>
              <a:rPr kumimoji="0" lang="fr-FR" smtClean="0"/>
              <a:t>Cliquez pour modifier le style du titre</a:t>
            </a:r>
            <a:endParaRPr kumimoji="0" lang="en-US"/>
          </a:p>
        </p:txBody>
      </p:sp>
      <p:sp>
        <p:nvSpPr>
          <p:cNvPr id="3" name="Espace réservé du texte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fr-FR" smtClean="0"/>
              <a:t>Cliquez pour modifier les styles du texte du masque</a:t>
            </a:r>
          </a:p>
        </p:txBody>
      </p:sp>
      <p:sp>
        <p:nvSpPr>
          <p:cNvPr id="4" name="Espace réservé du texte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fr-FR" smtClean="0"/>
              <a:t>Cliquez pour modifier les styles du texte du masque</a:t>
            </a:r>
          </a:p>
        </p:txBody>
      </p:sp>
      <p:sp>
        <p:nvSpPr>
          <p:cNvPr id="5" name="Espace réservé du contenu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6" name="Espace réservé du contenu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7" name="Espace réservé de la date 6"/>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2E8B6E2D-4E67-4517-82BC-34D0F8C3FE9C}" type="slidenum">
              <a:rPr lang="fr-FR" smtClean="0"/>
              <a:pPr/>
              <a:t>‹N°›</a:t>
            </a:fld>
            <a:endParaRPr lang="fr-F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fr-FR" smtClean="0"/>
              <a:t>Cliquez pour modifier le style du titre</a:t>
            </a:r>
            <a:endParaRPr kumimoji="0" lang="en-US"/>
          </a:p>
        </p:txBody>
      </p:sp>
      <p:sp>
        <p:nvSpPr>
          <p:cNvPr id="3" name="Espace réservé de la date 2"/>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2E8B6E2D-4E67-4517-82BC-34D0F8C3FE9C}" type="slidenum">
              <a:rPr lang="fr-FR" smtClean="0"/>
              <a:pPr/>
              <a:t>‹N°›</a:t>
            </a:fld>
            <a:endParaRPr lang="fr-F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2E8B6E2D-4E67-4517-82BC-34D0F8C3FE9C}" type="slidenum">
              <a:rPr lang="fr-FR" smtClean="0"/>
              <a:pPr/>
              <a:t>‹N°›</a:t>
            </a:fld>
            <a:endParaRPr lang="fr-F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fr-FR" smtClean="0"/>
              <a:t>Cliquez pour modifier le style du titre</a:t>
            </a:r>
            <a:endParaRPr kumimoji="0" lang="en-US"/>
          </a:p>
        </p:txBody>
      </p:sp>
      <p:sp>
        <p:nvSpPr>
          <p:cNvPr id="3" name="Espace réservé du texte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fr-FR" smtClean="0"/>
              <a:t>Cliquez pour modifier les styles du texte du masque</a:t>
            </a:r>
          </a:p>
        </p:txBody>
      </p:sp>
      <p:sp>
        <p:nvSpPr>
          <p:cNvPr id="4" name="Espace réservé du contenu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5" name="Espace réservé de la date 4"/>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2E8B6E2D-4E67-4517-82BC-34D0F8C3FE9C}" type="slidenum">
              <a:rPr lang="fr-FR" smtClean="0"/>
              <a:pPr/>
              <a:t>‹N°›</a:t>
            </a:fld>
            <a:endParaRPr lang="fr-F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 avec légende">
    <p:spTree>
      <p:nvGrpSpPr>
        <p:cNvPr id="1" name=""/>
        <p:cNvGrpSpPr/>
        <p:nvPr/>
      </p:nvGrpSpPr>
      <p:grpSpPr>
        <a:xfrm>
          <a:off x="0" y="0"/>
          <a:ext cx="0" cy="0"/>
          <a:chOff x="0" y="0"/>
          <a:chExt cx="0" cy="0"/>
        </a:xfrm>
      </p:grpSpPr>
      <p:sp>
        <p:nvSpPr>
          <p:cNvPr id="9" name="Rogner et arrondir un rectangle à un seul coin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Triangle rect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r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fr-FR" smtClean="0"/>
              <a:t>Cliquez pour modifier le style du titre</a:t>
            </a:r>
            <a:endParaRPr kumimoji="0" lang="en-US"/>
          </a:p>
        </p:txBody>
      </p:sp>
      <p:sp>
        <p:nvSpPr>
          <p:cNvPr id="4" name="Espace réservé du texte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fr-FR" smtClean="0"/>
              <a:t>Cliquez pour modifier les styles du texte du masque</a:t>
            </a:r>
          </a:p>
        </p:txBody>
      </p:sp>
      <p:sp>
        <p:nvSpPr>
          <p:cNvPr id="5" name="Espace réservé de la date 4"/>
          <p:cNvSpPr>
            <a:spLocks noGrp="1"/>
          </p:cNvSpPr>
          <p:nvPr>
            <p:ph type="dt" sz="half" idx="10"/>
          </p:nvPr>
        </p:nvSpPr>
        <p:spPr/>
        <p:txBody>
          <a:bodyPr/>
          <a:lstStyle/>
          <a:p>
            <a:fld id="{DBEF43AE-65F0-4949-92D1-A1E74C9AC9DF}" type="datetimeFigureOut">
              <a:rPr lang="fr-FR" smtClean="0"/>
              <a:pPr/>
              <a:t>09/02/2017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a:xfrm>
            <a:off x="8077200" y="6356350"/>
            <a:ext cx="609600" cy="365125"/>
          </a:xfrm>
        </p:spPr>
        <p:txBody>
          <a:bodyPr/>
          <a:lstStyle/>
          <a:p>
            <a:fld id="{2E8B6E2D-4E67-4517-82BC-34D0F8C3FE9C}" type="slidenum">
              <a:rPr lang="fr-FR" smtClean="0"/>
              <a:pPr/>
              <a:t>‹N°›</a:t>
            </a:fld>
            <a:endParaRPr lang="fr-FR"/>
          </a:p>
        </p:txBody>
      </p:sp>
      <p:sp>
        <p:nvSpPr>
          <p:cNvPr id="3" name="Espace réservé pour une image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fr-FR" smtClean="0"/>
              <a:t>Cliquez sur l'icône pour ajouter une image</a:t>
            </a:r>
            <a:endParaRPr kumimoji="0" lang="en-US" dirty="0"/>
          </a:p>
        </p:txBody>
      </p:sp>
      <p:sp>
        <p:nvSpPr>
          <p:cNvPr id="10" name="Forme libre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orme libre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orme libre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orme libre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Espace réservé du titre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fr-FR" smtClean="0"/>
              <a:t>Cliquez pour modifier le style du titre</a:t>
            </a:r>
            <a:endParaRPr kumimoji="0" lang="en-US"/>
          </a:p>
        </p:txBody>
      </p:sp>
      <p:sp>
        <p:nvSpPr>
          <p:cNvPr id="30" name="Espace réservé du texte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fr-FR" smtClean="0"/>
              <a:t>Cliquez pour modifier les styles du texte du masque</a:t>
            </a:r>
          </a:p>
          <a:p>
            <a:pPr lvl="1" eaLnBrk="1" latinLnBrk="0" hangingPunct="1"/>
            <a:r>
              <a:rPr kumimoji="0" lang="fr-FR" smtClean="0"/>
              <a:t>Deuxième niveau</a:t>
            </a:r>
          </a:p>
          <a:p>
            <a:pPr lvl="2" eaLnBrk="1" latinLnBrk="0" hangingPunct="1"/>
            <a:r>
              <a:rPr kumimoji="0" lang="fr-FR" smtClean="0"/>
              <a:t>Troisième niveau</a:t>
            </a:r>
          </a:p>
          <a:p>
            <a:pPr lvl="3" eaLnBrk="1" latinLnBrk="0" hangingPunct="1"/>
            <a:r>
              <a:rPr kumimoji="0" lang="fr-FR" smtClean="0"/>
              <a:t>Quatrième niveau</a:t>
            </a:r>
          </a:p>
          <a:p>
            <a:pPr lvl="4" eaLnBrk="1" latinLnBrk="0" hangingPunct="1"/>
            <a:r>
              <a:rPr kumimoji="0" lang="fr-FR" smtClean="0"/>
              <a:t>Cinquième niveau</a:t>
            </a:r>
            <a:endParaRPr kumimoji="0" lang="en-US"/>
          </a:p>
        </p:txBody>
      </p:sp>
      <p:sp>
        <p:nvSpPr>
          <p:cNvPr id="10" name="Espace réservé de la date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DBEF43AE-65F0-4949-92D1-A1E74C9AC9DF}" type="datetimeFigureOut">
              <a:rPr lang="fr-FR" smtClean="0"/>
              <a:pPr/>
              <a:t>09/02/2017</a:t>
            </a:fld>
            <a:endParaRPr lang="fr-FR"/>
          </a:p>
        </p:txBody>
      </p:sp>
      <p:sp>
        <p:nvSpPr>
          <p:cNvPr id="22" name="Espace réservé du pied de page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fr-FR"/>
          </a:p>
        </p:txBody>
      </p:sp>
      <p:sp>
        <p:nvSpPr>
          <p:cNvPr id="18" name="Espace réservé du numéro de diapositive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2E8B6E2D-4E67-4517-82BC-34D0F8C3FE9C}" type="slidenum">
              <a:rPr lang="fr-FR" smtClean="0"/>
              <a:pPr/>
              <a:t>‹N°›</a:t>
            </a:fld>
            <a:endParaRPr lang="fr-FR"/>
          </a:p>
        </p:txBody>
      </p:sp>
      <p:grpSp>
        <p:nvGrpSpPr>
          <p:cNvPr id="2" name="Groupe 1"/>
          <p:cNvGrpSpPr/>
          <p:nvPr/>
        </p:nvGrpSpPr>
        <p:grpSpPr>
          <a:xfrm>
            <a:off x="-19017" y="202408"/>
            <a:ext cx="9180548" cy="649224"/>
            <a:chOff x="-19045" y="216550"/>
            <a:chExt cx="9180548" cy="649224"/>
          </a:xfrm>
        </p:grpSpPr>
        <p:sp>
          <p:nvSpPr>
            <p:cNvPr id="12" name="Forme libre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orme libre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285720" y="1371600"/>
            <a:ext cx="8643998" cy="5272110"/>
          </a:xfrm>
        </p:spPr>
        <p:txBody>
          <a:bodyPr>
            <a:normAutofit fontScale="90000"/>
          </a:bodyPr>
          <a:lstStyle/>
          <a:p>
            <a:pPr algn="ctr"/>
            <a:r>
              <a:rPr lang="fr-FR" sz="6000" dirty="0" smtClean="0">
                <a:solidFill>
                  <a:srgbClr val="FFFF00"/>
                </a:solidFill>
              </a:rPr>
              <a:t>Stratégie de plaidoyer  des organisations de la société du Togo</a:t>
            </a:r>
            <a:br>
              <a:rPr lang="fr-FR" sz="6000" dirty="0" smtClean="0">
                <a:solidFill>
                  <a:srgbClr val="FFFF00"/>
                </a:solidFill>
              </a:rPr>
            </a:br>
            <a:r>
              <a:rPr lang="fr-FR" sz="6000" dirty="0" smtClean="0">
                <a:solidFill>
                  <a:srgbClr val="FFFF00"/>
                </a:solidFill>
              </a:rPr>
              <a:t>pour accroître le financement en faveur de la santé</a:t>
            </a:r>
            <a:r>
              <a:rPr lang="fr-FR" dirty="0" smtClean="0"/>
              <a:t/>
            </a:r>
            <a:br>
              <a:rPr lang="fr-FR" dirty="0" smtClean="0"/>
            </a:br>
            <a:endParaRPr lang="fr-FR"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14290"/>
            <a:ext cx="8229600" cy="1143008"/>
          </a:xfrm>
        </p:spPr>
        <p:txBody>
          <a:bodyPr>
            <a:normAutofit/>
          </a:bodyPr>
          <a:lstStyle/>
          <a:p>
            <a:pPr algn="ctr"/>
            <a:r>
              <a:rPr lang="fr-FR" sz="4400" b="1" dirty="0" smtClean="0">
                <a:solidFill>
                  <a:srgbClr val="FF0000"/>
                </a:solidFill>
              </a:rPr>
              <a:t>PROPOSITION DE SOLUTION</a:t>
            </a:r>
            <a:endParaRPr lang="fr-FR" sz="4400" b="1" dirty="0">
              <a:solidFill>
                <a:srgbClr val="FF0000"/>
              </a:solidFill>
            </a:endParaRPr>
          </a:p>
        </p:txBody>
      </p:sp>
      <p:sp>
        <p:nvSpPr>
          <p:cNvPr id="3" name="Espace réservé du contenu 2"/>
          <p:cNvSpPr>
            <a:spLocks noGrp="1"/>
          </p:cNvSpPr>
          <p:nvPr>
            <p:ph idx="1"/>
          </p:nvPr>
        </p:nvSpPr>
        <p:spPr>
          <a:xfrm>
            <a:off x="214282" y="1142984"/>
            <a:ext cx="8643998" cy="5715016"/>
          </a:xfrm>
        </p:spPr>
        <p:txBody>
          <a:bodyPr>
            <a:normAutofit/>
          </a:bodyPr>
          <a:lstStyle/>
          <a:p>
            <a:pPr algn="just">
              <a:buNone/>
            </a:pPr>
            <a:endParaRPr lang="fr-FR" sz="2400" dirty="0" smtClean="0"/>
          </a:p>
          <a:p>
            <a:pPr algn="just">
              <a:buNone/>
            </a:pPr>
            <a:endParaRPr lang="fr-FR" sz="2400" dirty="0" smtClean="0"/>
          </a:p>
          <a:p>
            <a:pPr algn="just"/>
            <a:r>
              <a:rPr lang="fr-FR" sz="2800" dirty="0" smtClean="0"/>
              <a:t>Les OSC du Togo décident de jouer leur partition et d’aider à surmonter l’épineux problème de déficit de financement de la santé, leurs seuls soucis à d’arriver à voir à termes, le renforcement du système de santé dans le Pays, de manière à l’amener à fournir aux populations, les meilleurs services qui soient et dont les qualités seraient appréciées par tous. Ceci se fera à travers  la </a:t>
            </a:r>
            <a:r>
              <a:rPr lang="fr-FR" sz="2800" b="1" dirty="0" smtClean="0"/>
              <a:t>Stratégie de plaidoyer  </a:t>
            </a:r>
            <a:r>
              <a:rPr lang="fr-FR" sz="2800" b="1" dirty="0" smtClean="0"/>
              <a:t>autour des engagements d’</a:t>
            </a:r>
            <a:r>
              <a:rPr lang="fr-FR" sz="2800" b="1" dirty="0" err="1" smtClean="0"/>
              <a:t>abuja</a:t>
            </a:r>
            <a:r>
              <a:rPr lang="fr-FR" sz="2800" b="1" dirty="0" smtClean="0"/>
              <a:t> pris en Avril 2001</a:t>
            </a:r>
            <a:endParaRPr lang="fr-FR" sz="2800" dirty="0" smtClean="0"/>
          </a:p>
          <a:p>
            <a:pPr algn="just">
              <a:buNone/>
            </a:pPr>
            <a:endParaRPr lang="fr-FR" sz="2400" dirty="0" smtClean="0"/>
          </a:p>
          <a:p>
            <a:pPr algn="just">
              <a:buFont typeface="Wingdings" pitchFamily="2" charset="2"/>
              <a:buChar char="ü"/>
            </a:pPr>
            <a:endParaRPr lang="fr-FR" dirty="0"/>
          </a:p>
        </p:txBody>
      </p:sp>
    </p:spTree>
  </p:cSld>
  <p:clrMapOvr>
    <a:masterClrMapping/>
  </p:clrMapOvr>
  <p:transition>
    <p:fade thruBlk="1"/>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642918"/>
            <a:ext cx="8229600" cy="1143008"/>
          </a:xfrm>
        </p:spPr>
        <p:txBody>
          <a:bodyPr>
            <a:normAutofit/>
          </a:bodyPr>
          <a:lstStyle/>
          <a:p>
            <a:pPr algn="ctr"/>
            <a:r>
              <a:rPr lang="fr-FR" sz="3600" b="1" dirty="0" smtClean="0">
                <a:solidFill>
                  <a:srgbClr val="FF0000"/>
                </a:solidFill>
              </a:rPr>
              <a:t>Les valeurs sous-tendant l’élaboration et la mise en œuvre du plan </a:t>
            </a:r>
            <a:endParaRPr lang="fr-FR" dirty="0"/>
          </a:p>
        </p:txBody>
      </p:sp>
      <p:sp>
        <p:nvSpPr>
          <p:cNvPr id="3" name="Espace réservé du contenu 2"/>
          <p:cNvSpPr>
            <a:spLocks noGrp="1"/>
          </p:cNvSpPr>
          <p:nvPr>
            <p:ph idx="1"/>
          </p:nvPr>
        </p:nvSpPr>
        <p:spPr/>
        <p:txBody>
          <a:bodyPr>
            <a:normAutofit/>
          </a:bodyPr>
          <a:lstStyle/>
          <a:p>
            <a:pPr algn="just">
              <a:buNone/>
            </a:pPr>
            <a:r>
              <a:rPr lang="fr-FR" sz="3200" dirty="0" smtClean="0"/>
              <a:t>Le plan de plaidoyer de la société civile repose fondamentalement sur un certain nombre de valeurs qui sont :</a:t>
            </a:r>
          </a:p>
          <a:p>
            <a:pPr lvl="0" algn="just"/>
            <a:r>
              <a:rPr lang="fr-FR" sz="3200" b="1" dirty="0" smtClean="0"/>
              <a:t>le fait que chaque togolaise et chaque togolais devront accéder aux services de santé de qualité, partout où il (elle) habite et sans aucune discrimination ;</a:t>
            </a:r>
          </a:p>
          <a:p>
            <a:pPr>
              <a:buNone/>
            </a:pPr>
            <a:endParaRPr lang="fr-FR" sz="3200" dirty="0"/>
          </a:p>
        </p:txBody>
      </p:sp>
    </p:spTree>
  </p:cSld>
  <p:clrMapOvr>
    <a:masterClrMapping/>
  </p:clrMapOvr>
  <p:transition>
    <p:fade thruBlk="1"/>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p:txBody>
          <a:bodyPr>
            <a:normAutofit/>
          </a:bodyPr>
          <a:lstStyle/>
          <a:p>
            <a:pPr lvl="0" algn="just"/>
            <a:r>
              <a:rPr lang="fr-FR" sz="2800" b="1" dirty="0" smtClean="0"/>
              <a:t>la garantie des droits pour toute personne y compris les plus démunis ;</a:t>
            </a:r>
          </a:p>
          <a:p>
            <a:pPr lvl="0" algn="just"/>
            <a:r>
              <a:rPr lang="fr-FR" sz="2800" b="1" dirty="0" smtClean="0"/>
              <a:t>la prise en compte des préoccupations de certaines catégories de population et dont les plus vulnérables (les adolescents et les jeunes, les personnes en conflit avec la loi, les femmes souffrant de la fistule, les PVVIH, les femmes en état de grossesse, les enfants et les nourrissons etc.).</a:t>
            </a:r>
          </a:p>
          <a:p>
            <a:pPr>
              <a:buNone/>
            </a:pPr>
            <a:endParaRPr lang="fr-FR" dirty="0" smtClean="0"/>
          </a:p>
          <a:p>
            <a:endParaRPr lang="fr-FR" dirty="0"/>
          </a:p>
        </p:txBody>
      </p:sp>
      <p:sp>
        <p:nvSpPr>
          <p:cNvPr id="5" name="Rectangle 4"/>
          <p:cNvSpPr/>
          <p:nvPr/>
        </p:nvSpPr>
        <p:spPr>
          <a:xfrm>
            <a:off x="1357290" y="428604"/>
            <a:ext cx="6072230" cy="1569660"/>
          </a:xfrm>
          <a:prstGeom prst="rect">
            <a:avLst/>
          </a:prstGeom>
        </p:spPr>
        <p:txBody>
          <a:bodyPr wrap="square">
            <a:spAutoFit/>
          </a:bodyPr>
          <a:lstStyle/>
          <a:p>
            <a:pPr algn="just"/>
            <a:r>
              <a:rPr lang="fr-FR" sz="3200" b="1" dirty="0" smtClean="0">
                <a:solidFill>
                  <a:srgbClr val="FF0000"/>
                </a:solidFill>
              </a:rPr>
              <a:t>Les valeurs sous-tendant l’élaboration et la mise en œuvre du plan (SUITE</a:t>
            </a:r>
            <a:r>
              <a:rPr lang="fr-FR" sz="2800" b="1" dirty="0" smtClean="0">
                <a:solidFill>
                  <a:srgbClr val="FF0000"/>
                </a:solidFill>
              </a:rPr>
              <a:t>)</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286000" y="1571612"/>
            <a:ext cx="4572000" cy="954107"/>
          </a:xfrm>
          <a:prstGeom prst="rect">
            <a:avLst/>
          </a:prstGeom>
        </p:spPr>
        <p:txBody>
          <a:bodyPr wrap="square">
            <a:spAutoFit/>
          </a:bodyPr>
          <a:lstStyle/>
          <a:p>
            <a:pPr algn="just"/>
            <a:r>
              <a:rPr lang="fr-FR" sz="2800" dirty="0" smtClean="0">
                <a:solidFill>
                  <a:srgbClr val="7030A0"/>
                </a:solidFill>
              </a:rPr>
              <a:t>Contributions de la société civile</a:t>
            </a:r>
            <a:endParaRPr lang="fr-FR" sz="2800" dirty="0">
              <a:solidFill>
                <a:srgbClr val="7030A0"/>
              </a:solidFill>
            </a:endParaRPr>
          </a:p>
        </p:txBody>
      </p:sp>
    </p:spTree>
  </p:cSld>
  <p:clrMapOvr>
    <a:masterClrMapping/>
  </p:clrMapOvr>
  <p:transition>
    <p:fade thruBlk="1"/>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500034" y="857232"/>
            <a:ext cx="8186766" cy="1214446"/>
          </a:xfrm>
        </p:spPr>
        <p:txBody>
          <a:bodyPr>
            <a:normAutofit fontScale="90000"/>
          </a:bodyPr>
          <a:lstStyle/>
          <a:p>
            <a:pPr algn="ctr"/>
            <a:r>
              <a:rPr lang="fr-FR" sz="5400" b="1" dirty="0" smtClean="0">
                <a:solidFill>
                  <a:srgbClr val="FF0000"/>
                </a:solidFill>
              </a:rPr>
              <a:t>Vision du plan</a:t>
            </a:r>
            <a:r>
              <a:rPr lang="fr-FR" sz="5400" b="1" dirty="0" smtClean="0">
                <a:solidFill>
                  <a:srgbClr val="00B050"/>
                </a:solidFill>
              </a:rPr>
              <a:t/>
            </a:r>
            <a:br>
              <a:rPr lang="fr-FR" sz="5400" b="1" dirty="0" smtClean="0">
                <a:solidFill>
                  <a:srgbClr val="00B050"/>
                </a:solidFill>
              </a:rPr>
            </a:br>
            <a:endParaRPr lang="fr-FR" dirty="0">
              <a:solidFill>
                <a:srgbClr val="00B050"/>
              </a:solidFill>
            </a:endParaRPr>
          </a:p>
        </p:txBody>
      </p:sp>
      <p:sp>
        <p:nvSpPr>
          <p:cNvPr id="3" name="Espace réservé du contenu 2"/>
          <p:cNvSpPr>
            <a:spLocks noGrp="1"/>
          </p:cNvSpPr>
          <p:nvPr>
            <p:ph idx="1"/>
          </p:nvPr>
        </p:nvSpPr>
        <p:spPr/>
        <p:txBody>
          <a:bodyPr>
            <a:noAutofit/>
          </a:bodyPr>
          <a:lstStyle/>
          <a:p>
            <a:pPr algn="just">
              <a:buNone/>
            </a:pPr>
            <a:r>
              <a:rPr lang="fr-FR" sz="3200" dirty="0" smtClean="0"/>
              <a:t>D’ici à l’horizon 2020, les réseaux d’OSC travaillent à développer des initiatives citoyennes à l’endroit des décideurs et des partenaires pour une mobilisation des ressources en vue d’un financement intégral  du Plan National de Développement Sanitaire (PNDS), respectant les valeurs de transparence, d’équité et d’égalité de genre, de droits humains et de veille citoyenne.</a:t>
            </a:r>
            <a:endParaRPr lang="fr-FR" sz="3200" dirty="0"/>
          </a:p>
        </p:txBody>
      </p:sp>
    </p:spTree>
  </p:cSld>
  <p:clrMapOvr>
    <a:masterClrMapping/>
  </p:clrMapOvr>
  <p:transition>
    <p:fade thruBlk="1"/>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pPr algn="ctr"/>
            <a:r>
              <a:rPr lang="fr-FR" sz="5400" b="1" dirty="0" smtClean="0">
                <a:solidFill>
                  <a:srgbClr val="FF0000"/>
                </a:solidFill>
              </a:rPr>
              <a:t>But du plan</a:t>
            </a:r>
            <a:endParaRPr lang="fr-FR" dirty="0">
              <a:solidFill>
                <a:srgbClr val="FF0000"/>
              </a:solidFill>
            </a:endParaRPr>
          </a:p>
        </p:txBody>
      </p:sp>
      <p:sp>
        <p:nvSpPr>
          <p:cNvPr id="3" name="Espace réservé du contenu 2"/>
          <p:cNvSpPr>
            <a:spLocks noGrp="1"/>
          </p:cNvSpPr>
          <p:nvPr>
            <p:ph idx="1"/>
          </p:nvPr>
        </p:nvSpPr>
        <p:spPr/>
        <p:txBody>
          <a:bodyPr/>
          <a:lstStyle/>
          <a:p>
            <a:pPr algn="just">
              <a:buNone/>
            </a:pPr>
            <a:r>
              <a:rPr lang="fr-FR" sz="4000" dirty="0" smtClean="0"/>
              <a:t>Reposant sur le PNDS, le plan de plaidoyer des OSC vise à promouvoir l’accès des populations aux services de santé de qualité à tous les niveaux.</a:t>
            </a:r>
          </a:p>
          <a:p>
            <a:pPr algn="just">
              <a:buNone/>
            </a:pPr>
            <a:endParaRPr lang="fr-FR" sz="2800" dirty="0" smtClean="0"/>
          </a:p>
          <a:p>
            <a:endParaRPr lang="fr-FR"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r>
              <a:rPr lang="fr-FR" sz="4000" b="1" dirty="0" smtClean="0">
                <a:solidFill>
                  <a:srgbClr val="FF0000"/>
                </a:solidFill>
              </a:rPr>
              <a:t>Les Objectifs</a:t>
            </a:r>
            <a:endParaRPr lang="fr-FR" sz="4000" dirty="0"/>
          </a:p>
        </p:txBody>
      </p:sp>
      <p:sp>
        <p:nvSpPr>
          <p:cNvPr id="3" name="Espace réservé du contenu 2"/>
          <p:cNvSpPr>
            <a:spLocks noGrp="1"/>
          </p:cNvSpPr>
          <p:nvPr>
            <p:ph idx="1"/>
          </p:nvPr>
        </p:nvSpPr>
        <p:spPr/>
        <p:txBody>
          <a:bodyPr/>
          <a:lstStyle/>
          <a:p>
            <a:pPr lvl="1" algn="ctr">
              <a:buNone/>
            </a:pPr>
            <a:r>
              <a:rPr lang="fr-FR" sz="3600" b="1" dirty="0" smtClean="0"/>
              <a:t>Objectif général:</a:t>
            </a:r>
            <a:r>
              <a:rPr lang="fr-FR" sz="3600" dirty="0" smtClean="0"/>
              <a:t> </a:t>
            </a:r>
          </a:p>
          <a:p>
            <a:pPr lvl="1" algn="ctr">
              <a:buNone/>
            </a:pPr>
            <a:endParaRPr lang="fr-FR" dirty="0" smtClean="0"/>
          </a:p>
          <a:p>
            <a:pPr lvl="1" algn="ctr">
              <a:buNone/>
            </a:pPr>
            <a:endParaRPr lang="fr-FR" dirty="0" smtClean="0"/>
          </a:p>
          <a:p>
            <a:pPr algn="just">
              <a:buNone/>
            </a:pPr>
            <a:r>
              <a:rPr lang="fr-FR" sz="3600" dirty="0" smtClean="0"/>
              <a:t>Promouvoir la mobilisation des ressources allouées au financement du Plan national du développement sanitaire au Togo à l’horizon 2020.</a:t>
            </a:r>
          </a:p>
          <a:p>
            <a:endParaRPr lang="fr-FR"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1928794" y="857232"/>
            <a:ext cx="6072230" cy="1143008"/>
          </a:xfrm>
        </p:spPr>
        <p:txBody>
          <a:bodyPr>
            <a:noAutofit/>
          </a:bodyPr>
          <a:lstStyle/>
          <a:p>
            <a:pPr lvl="1" algn="ctr" rtl="0">
              <a:spcBef>
                <a:spcPct val="0"/>
              </a:spcBef>
            </a:pPr>
            <a:r>
              <a:rPr lang="fr-FR" sz="3600" b="1" dirty="0" smtClean="0">
                <a:solidFill>
                  <a:schemeClr val="tx1"/>
                </a:solidFill>
                <a:latin typeface="Arial Narrow" pitchFamily="34" charset="0"/>
              </a:rPr>
              <a:t>Objectifs spécifiques :</a:t>
            </a:r>
            <a:br>
              <a:rPr lang="fr-FR" sz="3600" b="1" dirty="0" smtClean="0">
                <a:solidFill>
                  <a:schemeClr val="tx1"/>
                </a:solidFill>
                <a:latin typeface="Arial Narrow" pitchFamily="34" charset="0"/>
              </a:rPr>
            </a:br>
            <a:endParaRPr lang="fr-FR" sz="3600" b="1" dirty="0">
              <a:solidFill>
                <a:schemeClr val="tx1"/>
              </a:solidFill>
              <a:latin typeface="Arial Narrow" pitchFamily="34" charset="0"/>
            </a:endParaRPr>
          </a:p>
        </p:txBody>
      </p:sp>
      <p:sp>
        <p:nvSpPr>
          <p:cNvPr id="3" name="Espace réservé du contenu 2"/>
          <p:cNvSpPr>
            <a:spLocks noGrp="1"/>
          </p:cNvSpPr>
          <p:nvPr>
            <p:ph idx="1"/>
          </p:nvPr>
        </p:nvSpPr>
        <p:spPr/>
        <p:txBody>
          <a:bodyPr>
            <a:normAutofit/>
          </a:bodyPr>
          <a:lstStyle/>
          <a:p>
            <a:pPr lvl="0" algn="just">
              <a:buFont typeface="Wingdings" pitchFamily="2" charset="2"/>
              <a:buChar char="v"/>
            </a:pPr>
            <a:r>
              <a:rPr lang="fr-FR" sz="2800" dirty="0" smtClean="0"/>
              <a:t>Accroitre de 6.2% en 2014 à 15% en 2020, la part du budget de l’Etat togolais alloué à la santé,</a:t>
            </a:r>
          </a:p>
          <a:p>
            <a:pPr lvl="0" algn="just">
              <a:buFont typeface="Wingdings" pitchFamily="2" charset="2"/>
              <a:buChar char="v"/>
            </a:pPr>
            <a:r>
              <a:rPr lang="fr-FR" sz="2800" dirty="0" smtClean="0"/>
              <a:t>Accroitre d’au moins 75% le volume du financement attendu des partenaires techniques et financiers engagés dans le financement de la santé, via le compact d’ici à 2020,</a:t>
            </a:r>
          </a:p>
          <a:p>
            <a:pPr lvl="0" algn="just">
              <a:buFont typeface="Wingdings" pitchFamily="2" charset="2"/>
              <a:buChar char="v"/>
            </a:pPr>
            <a:r>
              <a:rPr lang="fr-FR" sz="2800" dirty="0" smtClean="0"/>
              <a:t>Promouvoir la redevabilité et l’information comme mode de gestion des ressources et de la performance du système de santé,</a:t>
            </a:r>
          </a:p>
          <a:p>
            <a:endParaRPr lang="fr-FR"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857232"/>
            <a:ext cx="8229600" cy="1357322"/>
          </a:xfrm>
        </p:spPr>
        <p:txBody>
          <a:bodyPr>
            <a:normAutofit fontScale="90000"/>
          </a:bodyPr>
          <a:lstStyle/>
          <a:p>
            <a:pPr algn="ctr"/>
            <a:r>
              <a:rPr lang="fr-FR" sz="5400" b="1" dirty="0" smtClean="0">
                <a:solidFill>
                  <a:schemeClr val="tx1"/>
                </a:solidFill>
                <a:latin typeface="Arial Narrow" pitchFamily="34" charset="0"/>
              </a:rPr>
              <a:t>Objectifs spécifiques(SUITE) :</a:t>
            </a:r>
            <a:br>
              <a:rPr lang="fr-FR" sz="5400" b="1" dirty="0" smtClean="0">
                <a:solidFill>
                  <a:schemeClr val="tx1"/>
                </a:solidFill>
                <a:latin typeface="Arial Narrow" pitchFamily="34" charset="0"/>
              </a:rPr>
            </a:br>
            <a:endParaRPr lang="fr-FR" dirty="0"/>
          </a:p>
        </p:txBody>
      </p:sp>
      <p:sp>
        <p:nvSpPr>
          <p:cNvPr id="3" name="Espace réservé du contenu 2"/>
          <p:cNvSpPr>
            <a:spLocks noGrp="1"/>
          </p:cNvSpPr>
          <p:nvPr>
            <p:ph idx="1"/>
          </p:nvPr>
        </p:nvSpPr>
        <p:spPr/>
        <p:txBody>
          <a:bodyPr>
            <a:normAutofit lnSpcReduction="10000"/>
          </a:bodyPr>
          <a:lstStyle/>
          <a:p>
            <a:pPr lvl="0" algn="just">
              <a:buFont typeface="Wingdings" pitchFamily="2" charset="2"/>
              <a:buChar char="v"/>
            </a:pPr>
            <a:r>
              <a:rPr lang="fr-FR" sz="3600" dirty="0" smtClean="0"/>
              <a:t>Promouvoir de nouvelles sources alternatives de financement de la santé au niveau national d’ici à 2020,</a:t>
            </a:r>
          </a:p>
          <a:p>
            <a:pPr lvl="0" algn="just">
              <a:buFont typeface="Wingdings" pitchFamily="2" charset="2"/>
              <a:buChar char="v"/>
            </a:pPr>
            <a:r>
              <a:rPr lang="fr-FR" sz="3600" dirty="0" smtClean="0"/>
              <a:t>Amener les organisations de la société à jouer un rôle de  supervision de la gestion et de l’utilisation des ressources financières mobilisées en faveur de la santé d’ici à 2020.</a:t>
            </a:r>
          </a:p>
          <a:p>
            <a:pPr>
              <a:buNone/>
            </a:pPr>
            <a:endParaRPr lang="fr-FR" sz="3600" dirty="0" smtClean="0"/>
          </a:p>
          <a:p>
            <a:pPr algn="just">
              <a:buNone/>
            </a:pPr>
            <a:endParaRPr lang="fr-FR"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428604"/>
            <a:ext cx="8229600" cy="1418484"/>
          </a:xfrm>
        </p:spPr>
        <p:txBody>
          <a:bodyPr>
            <a:normAutofit fontScale="90000"/>
          </a:bodyPr>
          <a:lstStyle/>
          <a:p>
            <a:r>
              <a:rPr lang="fr-FR" sz="5400" b="1" dirty="0" smtClean="0">
                <a:solidFill>
                  <a:srgbClr val="FF0000"/>
                </a:solidFill>
              </a:rPr>
              <a:t>Résultats attendus et Domaines stratégiques d’actions</a:t>
            </a:r>
            <a:endParaRPr lang="fr-FR" dirty="0"/>
          </a:p>
        </p:txBody>
      </p:sp>
      <p:sp>
        <p:nvSpPr>
          <p:cNvPr id="3" name="Espace réservé du contenu 2"/>
          <p:cNvSpPr>
            <a:spLocks noGrp="1"/>
          </p:cNvSpPr>
          <p:nvPr>
            <p:ph idx="1"/>
          </p:nvPr>
        </p:nvSpPr>
        <p:spPr/>
        <p:txBody>
          <a:bodyPr/>
          <a:lstStyle/>
          <a:p>
            <a:pPr marL="0" indent="0" algn="ctr">
              <a:spcBef>
                <a:spcPts val="0"/>
              </a:spcBef>
              <a:buClrTx/>
              <a:buSzTx/>
              <a:buNone/>
              <a:defRPr/>
            </a:pPr>
            <a:r>
              <a:rPr lang="fr-FR" sz="4000" b="1" dirty="0" smtClean="0">
                <a:solidFill>
                  <a:schemeClr val="dk1"/>
                </a:solidFill>
              </a:rPr>
              <a:t>R1: </a:t>
            </a:r>
          </a:p>
          <a:p>
            <a:pPr marL="0" indent="0" algn="just">
              <a:spcBef>
                <a:spcPts val="0"/>
              </a:spcBef>
              <a:buClrTx/>
              <a:buSzTx/>
              <a:buNone/>
              <a:defRPr/>
            </a:pPr>
            <a:r>
              <a:rPr lang="fr-FR" sz="4000" b="1" dirty="0" smtClean="0">
                <a:solidFill>
                  <a:schemeClr val="dk1"/>
                </a:solidFill>
              </a:rPr>
              <a:t>La part du budget  consacré au financement de la santé à l’horizon 2020, atteint 15% du budget national, conformément à la déclaration d’Abuja adopté en avril 2001</a:t>
            </a:r>
          </a:p>
          <a:p>
            <a:pPr algn="ctr"/>
            <a:endParaRPr lang="fr-FR"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re 3"/>
          <p:cNvSpPr>
            <a:spLocks noGrp="1"/>
          </p:cNvSpPr>
          <p:nvPr>
            <p:ph type="ctrTitle"/>
          </p:nvPr>
        </p:nvSpPr>
        <p:spPr>
          <a:xfrm>
            <a:off x="500034" y="4572008"/>
            <a:ext cx="7885014" cy="1714512"/>
          </a:xfrm>
        </p:spPr>
        <p:style>
          <a:lnRef idx="2">
            <a:schemeClr val="accent4">
              <a:shade val="50000"/>
            </a:schemeClr>
          </a:lnRef>
          <a:fillRef idx="1002">
            <a:schemeClr val="lt1"/>
          </a:fillRef>
          <a:effectRef idx="0">
            <a:schemeClr val="accent4"/>
          </a:effectRef>
          <a:fontRef idx="minor">
            <a:schemeClr val="lt1"/>
          </a:fontRef>
        </p:style>
        <p:txBody>
          <a:bodyPr>
            <a:normAutofit fontScale="90000"/>
          </a:bodyPr>
          <a:lstStyle/>
          <a:p>
            <a:pPr algn="ctr" eaLnBrk="1" fontAlgn="auto" hangingPunct="1">
              <a:spcAft>
                <a:spcPts val="0"/>
              </a:spcAft>
              <a:defRPr/>
            </a:pPr>
            <a:r>
              <a:rPr lang="fr-FR" sz="4000" dirty="0" smtClean="0">
                <a:solidFill>
                  <a:srgbClr val="FFFF00"/>
                </a:solidFill>
              </a:rPr>
              <a:t>Une présentation de</a:t>
            </a:r>
            <a:r>
              <a:rPr lang="fr-FR" dirty="0" smtClean="0"/>
              <a:t/>
            </a:r>
            <a:br>
              <a:rPr lang="fr-FR" dirty="0" smtClean="0"/>
            </a:br>
            <a:r>
              <a:rPr lang="fr-FR" dirty="0" smtClean="0"/>
              <a:t/>
            </a:r>
            <a:br>
              <a:rPr lang="fr-FR" dirty="0" smtClean="0"/>
            </a:br>
            <a:r>
              <a:rPr lang="fr-FR" sz="8000" b="1" dirty="0" smtClean="0">
                <a:solidFill>
                  <a:srgbClr val="FFFF00"/>
                </a:solidFill>
              </a:rPr>
              <a:t>Aristide DJENDA</a:t>
            </a:r>
            <a:r>
              <a:rPr lang="fr-FR" dirty="0" smtClean="0">
                <a:solidFill>
                  <a:srgbClr val="FFFF00"/>
                </a:solidFill>
              </a:rPr>
              <a:t/>
            </a:r>
            <a:br>
              <a:rPr lang="fr-FR" dirty="0" smtClean="0">
                <a:solidFill>
                  <a:srgbClr val="FFFF00"/>
                </a:solidFill>
              </a:rPr>
            </a:br>
            <a:r>
              <a:rPr lang="fr-FR" sz="3200" dirty="0" smtClean="0">
                <a:solidFill>
                  <a:schemeClr val="bg1"/>
                </a:solidFill>
              </a:rPr>
              <a:t>Directeur Exécutif de l’Union des ONG du Togo</a:t>
            </a:r>
            <a:endParaRPr lang="fr-FR" dirty="0">
              <a:solidFill>
                <a:schemeClr val="bg1"/>
              </a:solidFill>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pPr algn="ctr"/>
            <a:r>
              <a:rPr lang="fr-FR" sz="4400" dirty="0" smtClean="0">
                <a:solidFill>
                  <a:srgbClr val="FF0000"/>
                </a:solidFill>
              </a:rPr>
              <a:t>ACTIONS   A  MENER</a:t>
            </a:r>
            <a:endParaRPr lang="fr-FR" sz="4400" dirty="0">
              <a:solidFill>
                <a:srgbClr val="FF0000"/>
              </a:solidFill>
            </a:endParaRPr>
          </a:p>
        </p:txBody>
      </p:sp>
      <p:sp>
        <p:nvSpPr>
          <p:cNvPr id="3" name="Espace réservé du contenu 2"/>
          <p:cNvSpPr>
            <a:spLocks noGrp="1"/>
          </p:cNvSpPr>
          <p:nvPr>
            <p:ph idx="1"/>
          </p:nvPr>
        </p:nvSpPr>
        <p:spPr/>
        <p:txBody>
          <a:bodyPr/>
          <a:lstStyle/>
          <a:p>
            <a:pPr>
              <a:buNone/>
            </a:pPr>
            <a:r>
              <a:rPr lang="en-GB" sz="2800" dirty="0" smtClean="0"/>
              <a:t>-Plaidoyer pour la mise en oeuvre éfficace des trois mécanismes de financement </a:t>
            </a:r>
            <a:r>
              <a:rPr lang="en-GB" sz="2800" dirty="0" smtClean="0"/>
              <a:t>identifies </a:t>
            </a:r>
            <a:r>
              <a:rPr lang="en-GB" sz="2800" dirty="0" smtClean="0"/>
              <a:t>à savoir  la taxe sur la téléphonie mobile, la taxe sur l’alcool et la taxe sur les transferts de fonds </a:t>
            </a:r>
          </a:p>
          <a:p>
            <a:pPr>
              <a:buNone/>
            </a:pPr>
            <a:endParaRPr lang="en-GB" sz="2800" dirty="0" smtClean="0"/>
          </a:p>
          <a:p>
            <a:pPr>
              <a:buFontTx/>
              <a:buChar char="-"/>
              <a:defRPr/>
            </a:pPr>
            <a:r>
              <a:rPr lang="en-GB" sz="2800" dirty="0" smtClean="0"/>
              <a:t>Plaidoyer  pour l’exploration des  </a:t>
            </a:r>
            <a:r>
              <a:rPr lang="fr-FR" sz="2800" b="1" dirty="0" smtClean="0"/>
              <a:t>autres sources potentielles de financement pour la santé que sont entre autres  la </a:t>
            </a:r>
            <a:r>
              <a:rPr lang="fr-FR" sz="2800" dirty="0" smtClean="0"/>
              <a:t>taxe sur les boissons sucrées, taxe sur les ressources minières</a:t>
            </a:r>
          </a:p>
          <a:p>
            <a:endParaRPr lang="fr-FR"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357290" y="1379577"/>
            <a:ext cx="6572296" cy="5478423"/>
          </a:xfrm>
          <a:prstGeom prst="rect">
            <a:avLst/>
          </a:prstGeom>
        </p:spPr>
        <p:txBody>
          <a:bodyPr wrap="square">
            <a:spAutoFit/>
          </a:bodyPr>
          <a:lstStyle/>
          <a:p>
            <a:pPr marL="0" lvl="1">
              <a:buFontTx/>
              <a:buChar char="-"/>
              <a:defRPr/>
            </a:pPr>
            <a:r>
              <a:rPr lang="fr-FR" sz="2400" dirty="0" smtClean="0"/>
              <a:t> Suivi de la mise en place du cadre institutionnel/ comité de pilotage dont la mission  est d’accélérer les reformes pour la mobilisation adéquate des ressources publiques et privées</a:t>
            </a:r>
            <a:r>
              <a:rPr lang="en-GB" sz="2400" dirty="0" smtClean="0"/>
              <a:t> pour la </a:t>
            </a:r>
            <a:r>
              <a:rPr lang="fr-FR" sz="2400" dirty="0" smtClean="0"/>
              <a:t>santé</a:t>
            </a:r>
          </a:p>
          <a:p>
            <a:pPr marL="0" lvl="1">
              <a:buFontTx/>
              <a:buChar char="-"/>
              <a:defRPr/>
            </a:pPr>
            <a:endParaRPr lang="fr-FR" sz="2400" dirty="0" smtClean="0"/>
          </a:p>
          <a:p>
            <a:pPr marL="0" lvl="1">
              <a:buFontTx/>
              <a:buChar char="-"/>
              <a:defRPr/>
            </a:pPr>
            <a:r>
              <a:rPr lang="fr-FR" sz="2400" dirty="0" smtClean="0"/>
              <a:t> suivi pour la réalisation  des études actuarielles pour proposer des options financières réalistes à l’Etat (panier, coût, financement)</a:t>
            </a:r>
          </a:p>
          <a:p>
            <a:pPr marL="0" lvl="1">
              <a:buFontTx/>
              <a:buChar char="-"/>
              <a:defRPr/>
            </a:pPr>
            <a:endParaRPr lang="fr-FR" sz="2400" dirty="0" smtClean="0">
              <a:solidFill>
                <a:srgbClr val="FF0000"/>
              </a:solidFill>
            </a:endParaRPr>
          </a:p>
          <a:p>
            <a:pPr marL="0" lvl="1">
              <a:buFontTx/>
              <a:buChar char="-"/>
              <a:defRPr/>
            </a:pPr>
            <a:r>
              <a:rPr lang="fr-FR" sz="2400" dirty="0" smtClean="0"/>
              <a:t>Mener des actions  à l’endroit des populations pour leur adhésion aux trois mécanismes de financement </a:t>
            </a:r>
            <a:endParaRPr lang="fr-FR" sz="2400" dirty="0" smtClean="0">
              <a:solidFill>
                <a:srgbClr val="FF0000"/>
              </a:solidFill>
            </a:endParaRPr>
          </a:p>
          <a:p>
            <a:pPr marL="0" lvl="1">
              <a:buFontTx/>
              <a:buChar char="-"/>
              <a:defRPr/>
            </a:pPr>
            <a:endParaRPr lang="fr-FR" sz="2400" dirty="0" smtClean="0"/>
          </a:p>
          <a:p>
            <a:pPr>
              <a:buFontTx/>
              <a:buChar char="-"/>
              <a:defRPr/>
            </a:pPr>
            <a:endParaRPr lang="fr-FR" sz="1400" dirty="0" smtClean="0"/>
          </a:p>
        </p:txBody>
      </p:sp>
      <p:sp>
        <p:nvSpPr>
          <p:cNvPr id="3" name="Titre 2"/>
          <p:cNvSpPr>
            <a:spLocks noGrp="1"/>
          </p:cNvSpPr>
          <p:nvPr>
            <p:ph type="title"/>
          </p:nvPr>
        </p:nvSpPr>
        <p:spPr>
          <a:xfrm>
            <a:off x="457200" y="704088"/>
            <a:ext cx="8229600" cy="581772"/>
          </a:xfrm>
        </p:spPr>
        <p:txBody>
          <a:bodyPr>
            <a:normAutofit fontScale="90000"/>
          </a:bodyPr>
          <a:lstStyle/>
          <a:p>
            <a:pPr algn="ctr"/>
            <a:r>
              <a:rPr lang="fr-FR" dirty="0" smtClean="0"/>
              <a:t/>
            </a:r>
            <a:br>
              <a:rPr lang="fr-FR" dirty="0" smtClean="0"/>
            </a:br>
            <a:r>
              <a:rPr lang="fr-FR" dirty="0" smtClean="0">
                <a:solidFill>
                  <a:srgbClr val="FF0000"/>
                </a:solidFill>
              </a:rPr>
              <a:t>ACTIONS  A MENER (suite)</a:t>
            </a:r>
            <a:endParaRPr lang="fr-FR" dirty="0">
              <a:solidFill>
                <a:srgbClr val="FF0000"/>
              </a:solidFill>
            </a:endParaRPr>
          </a:p>
        </p:txBody>
      </p:sp>
      <p:sp>
        <p:nvSpPr>
          <p:cNvPr id="6" name="Espace réservé du contenu 5"/>
          <p:cNvSpPr>
            <a:spLocks noGrp="1"/>
          </p:cNvSpPr>
          <p:nvPr>
            <p:ph idx="1"/>
          </p:nvPr>
        </p:nvSpPr>
        <p:spPr>
          <a:xfrm>
            <a:off x="457200" y="1357298"/>
            <a:ext cx="8229600" cy="4967302"/>
          </a:xfrm>
        </p:spPr>
        <p:txBody>
          <a:bodyPr/>
          <a:lstStyle/>
          <a:p>
            <a:pPr>
              <a:buNone/>
            </a:pPr>
            <a:endParaRPr lang="fr-FR" dirty="0" smtClean="0"/>
          </a:p>
          <a:p>
            <a:pPr>
              <a:buNone/>
            </a:pPr>
            <a:endParaRPr lang="fr-FR" dirty="0" smtClean="0"/>
          </a:p>
          <a:p>
            <a:pPr>
              <a:buNone/>
            </a:pPr>
            <a:endParaRPr lang="fr-FR" dirty="0" smtClean="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sz="4800" b="1" dirty="0" smtClean="0">
                <a:solidFill>
                  <a:srgbClr val="FF0000"/>
                </a:solidFill>
              </a:rPr>
              <a:t>Résultats attendus et Domaines stratégiques d’actions</a:t>
            </a:r>
            <a:endParaRPr lang="fr-FR" dirty="0"/>
          </a:p>
        </p:txBody>
      </p:sp>
      <p:sp>
        <p:nvSpPr>
          <p:cNvPr id="3" name="Espace réservé du contenu 2"/>
          <p:cNvSpPr>
            <a:spLocks noGrp="1"/>
          </p:cNvSpPr>
          <p:nvPr>
            <p:ph idx="1"/>
          </p:nvPr>
        </p:nvSpPr>
        <p:spPr/>
        <p:txBody>
          <a:bodyPr/>
          <a:lstStyle/>
          <a:p>
            <a:pPr marL="0" indent="0" algn="ctr">
              <a:spcBef>
                <a:spcPts val="0"/>
              </a:spcBef>
              <a:buClrTx/>
              <a:buSzTx/>
              <a:buNone/>
              <a:defRPr/>
            </a:pPr>
            <a:r>
              <a:rPr lang="fr-FR" sz="4000" b="1" dirty="0" smtClean="0">
                <a:solidFill>
                  <a:schemeClr val="dk1"/>
                </a:solidFill>
              </a:rPr>
              <a:t>R2 : </a:t>
            </a:r>
          </a:p>
          <a:p>
            <a:pPr marL="0" indent="0" algn="ctr">
              <a:spcBef>
                <a:spcPts val="0"/>
              </a:spcBef>
              <a:buClrTx/>
              <a:buSzTx/>
              <a:buNone/>
              <a:defRPr/>
            </a:pPr>
            <a:r>
              <a:rPr lang="fr-FR" sz="4000" b="1" dirty="0" smtClean="0">
                <a:solidFill>
                  <a:schemeClr val="dk1"/>
                </a:solidFill>
              </a:rPr>
              <a:t>Les questions de redevabilité et d’informations financières sont mises au centre du dispositif de la gestion des ressources allouées à la santé d’ici fin 2020.</a:t>
            </a:r>
          </a:p>
          <a:p>
            <a:pPr algn="ctr"/>
            <a:endParaRPr lang="fr-FR"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solidFill>
                  <a:srgbClr val="FF0000"/>
                </a:solidFill>
              </a:rPr>
              <a:t>ACTIONS  A MENER</a:t>
            </a:r>
            <a:endParaRPr lang="fr-FR" dirty="0"/>
          </a:p>
        </p:txBody>
      </p:sp>
      <p:sp>
        <p:nvSpPr>
          <p:cNvPr id="3" name="Espace réservé du contenu 2"/>
          <p:cNvSpPr>
            <a:spLocks noGrp="1"/>
          </p:cNvSpPr>
          <p:nvPr>
            <p:ph idx="1"/>
          </p:nvPr>
        </p:nvSpPr>
        <p:spPr>
          <a:xfrm>
            <a:off x="457200" y="1935480"/>
            <a:ext cx="8229600" cy="3493784"/>
          </a:xfrm>
        </p:spPr>
        <p:txBody>
          <a:bodyPr>
            <a:normAutofit fontScale="92500" lnSpcReduction="20000"/>
          </a:bodyPr>
          <a:lstStyle/>
          <a:p>
            <a:pPr lvl="0" algn="just">
              <a:buFontTx/>
              <a:buChar char="-"/>
            </a:pPr>
            <a:r>
              <a:rPr lang="fr-FR" sz="3500" dirty="0" smtClean="0">
                <a:solidFill>
                  <a:schemeClr val="dk1"/>
                </a:solidFill>
              </a:rPr>
              <a:t>Mettre en place une plateforme nationale (observatoire) pour l’information et la redevabilité (ouvert au gouvernement et aux PTF) ;</a:t>
            </a:r>
          </a:p>
          <a:p>
            <a:pPr lvl="0" algn="just">
              <a:buFontTx/>
              <a:buChar char="-"/>
            </a:pPr>
            <a:r>
              <a:rPr lang="fr-FR" sz="3500" dirty="0" smtClean="0">
                <a:solidFill>
                  <a:schemeClr val="dk1"/>
                </a:solidFill>
              </a:rPr>
              <a:t>Plaider pour la Reddition des comptes nationaux de la santé</a:t>
            </a:r>
          </a:p>
          <a:p>
            <a:pPr lvl="0" algn="just">
              <a:buFontTx/>
              <a:buChar char="-"/>
            </a:pPr>
            <a:r>
              <a:rPr lang="fr-FR" sz="3500" dirty="0" smtClean="0">
                <a:solidFill>
                  <a:schemeClr val="dk1"/>
                </a:solidFill>
              </a:rPr>
              <a:t>Plaidoyer pour des audits réguliers </a:t>
            </a:r>
            <a:r>
              <a:rPr lang="fr-FR" sz="3500" dirty="0" smtClean="0">
                <a:solidFill>
                  <a:schemeClr val="dk1"/>
                </a:solidFill>
              </a:rPr>
              <a:t>de ressources allouées à la santé ;</a:t>
            </a:r>
          </a:p>
          <a:p>
            <a:endParaRPr lang="fr-FR"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solidFill>
                  <a:srgbClr val="FF0000"/>
                </a:solidFill>
              </a:rPr>
              <a:t>ACTIONS  A MENER (suite)</a:t>
            </a:r>
            <a:endParaRPr lang="fr-FR" dirty="0"/>
          </a:p>
        </p:txBody>
      </p:sp>
      <p:sp>
        <p:nvSpPr>
          <p:cNvPr id="3" name="Espace réservé du contenu 2"/>
          <p:cNvSpPr>
            <a:spLocks noGrp="1"/>
          </p:cNvSpPr>
          <p:nvPr>
            <p:ph idx="1"/>
          </p:nvPr>
        </p:nvSpPr>
        <p:spPr>
          <a:xfrm>
            <a:off x="457200" y="1935480"/>
            <a:ext cx="8229600" cy="3922412"/>
          </a:xfrm>
        </p:spPr>
        <p:txBody>
          <a:bodyPr/>
          <a:lstStyle/>
          <a:p>
            <a:pPr lvl="0" algn="just">
              <a:buFontTx/>
              <a:buChar char="-"/>
            </a:pPr>
            <a:r>
              <a:rPr lang="fr-FR" sz="3200" dirty="0" smtClean="0">
                <a:solidFill>
                  <a:schemeClr val="dk1"/>
                </a:solidFill>
              </a:rPr>
              <a:t>Faire publier les résultats des audits et les afficher sur les sites web à accès large ;</a:t>
            </a:r>
          </a:p>
          <a:p>
            <a:pPr lvl="0" algn="just">
              <a:buFontTx/>
              <a:buNone/>
            </a:pPr>
            <a:endParaRPr lang="fr-FR" sz="3200" dirty="0" smtClean="0">
              <a:solidFill>
                <a:schemeClr val="dk1"/>
              </a:solidFill>
            </a:endParaRPr>
          </a:p>
          <a:p>
            <a:pPr lvl="0" algn="just">
              <a:buNone/>
            </a:pPr>
            <a:endParaRPr lang="fr-FR" sz="3200" dirty="0" smtClean="0">
              <a:solidFill>
                <a:schemeClr val="dk1"/>
              </a:solidFill>
            </a:endParaRPr>
          </a:p>
          <a:p>
            <a:endParaRPr lang="fr-FR"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500042"/>
            <a:ext cx="8229600" cy="1347046"/>
          </a:xfrm>
        </p:spPr>
        <p:txBody>
          <a:bodyPr>
            <a:normAutofit/>
          </a:bodyPr>
          <a:lstStyle/>
          <a:p>
            <a:pPr algn="ctr"/>
            <a:r>
              <a:rPr lang="fr-FR" sz="4000" b="1" dirty="0" smtClean="0">
                <a:solidFill>
                  <a:srgbClr val="FF0000"/>
                </a:solidFill>
              </a:rPr>
              <a:t>Résultats attendus et Domaines stratégiques d’actions</a:t>
            </a:r>
            <a:endParaRPr lang="fr-FR" sz="4000" dirty="0"/>
          </a:p>
        </p:txBody>
      </p:sp>
      <p:sp>
        <p:nvSpPr>
          <p:cNvPr id="3" name="Espace réservé du contenu 2"/>
          <p:cNvSpPr>
            <a:spLocks noGrp="1"/>
          </p:cNvSpPr>
          <p:nvPr>
            <p:ph idx="1"/>
          </p:nvPr>
        </p:nvSpPr>
        <p:spPr/>
        <p:txBody>
          <a:bodyPr/>
          <a:lstStyle/>
          <a:p>
            <a:pPr marL="0" indent="0" algn="ctr">
              <a:spcBef>
                <a:spcPts val="0"/>
              </a:spcBef>
              <a:buClrTx/>
              <a:buSzTx/>
              <a:buNone/>
              <a:defRPr/>
            </a:pPr>
            <a:r>
              <a:rPr lang="fr-FR" sz="4000" b="1" dirty="0" smtClean="0">
                <a:solidFill>
                  <a:schemeClr val="dk1"/>
                </a:solidFill>
              </a:rPr>
              <a:t>R3 : </a:t>
            </a:r>
            <a:endParaRPr lang="fr-FR" sz="2800" b="1" dirty="0" smtClean="0">
              <a:solidFill>
                <a:schemeClr val="dk1"/>
              </a:solidFill>
            </a:endParaRPr>
          </a:p>
          <a:p>
            <a:pPr marL="0" indent="0" algn="just">
              <a:spcBef>
                <a:spcPts val="0"/>
              </a:spcBef>
              <a:buClrTx/>
              <a:buSzTx/>
              <a:buNone/>
              <a:defRPr/>
            </a:pPr>
            <a:r>
              <a:rPr lang="fr-FR" sz="3600" b="1" dirty="0" smtClean="0">
                <a:solidFill>
                  <a:schemeClr val="dk1"/>
                </a:solidFill>
              </a:rPr>
              <a:t>Les organisations de la société civile assurent régulièrement la supervision de la gestion et de l’utilisation des ressources financières et en informent les parties prenantes au compact.</a:t>
            </a:r>
          </a:p>
          <a:p>
            <a:pPr algn="just"/>
            <a:endParaRPr lang="fr-FR" sz="3600" dirty="0" smtClean="0"/>
          </a:p>
          <a:p>
            <a:endParaRPr lang="fr-FR"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solidFill>
                  <a:srgbClr val="FF0000"/>
                </a:solidFill>
              </a:rPr>
              <a:t>ACTIONS  A MENER</a:t>
            </a:r>
            <a:endParaRPr lang="fr-FR" dirty="0"/>
          </a:p>
        </p:txBody>
      </p:sp>
      <p:sp>
        <p:nvSpPr>
          <p:cNvPr id="3" name="Espace réservé du contenu 2"/>
          <p:cNvSpPr>
            <a:spLocks noGrp="1"/>
          </p:cNvSpPr>
          <p:nvPr>
            <p:ph idx="1"/>
          </p:nvPr>
        </p:nvSpPr>
        <p:spPr/>
        <p:txBody>
          <a:bodyPr>
            <a:normAutofit/>
          </a:bodyPr>
          <a:lstStyle/>
          <a:p>
            <a:pPr lvl="0" algn="just"/>
            <a:r>
              <a:rPr lang="fr-FR" sz="3200" dirty="0" smtClean="0">
                <a:solidFill>
                  <a:schemeClr val="dk1"/>
                </a:solidFill>
              </a:rPr>
              <a:t>- Mettre en place de mécanisme de suivi et évaluation</a:t>
            </a:r>
          </a:p>
          <a:p>
            <a:pPr lvl="0" algn="just"/>
            <a:r>
              <a:rPr lang="fr-FR" sz="3200" dirty="0" smtClean="0">
                <a:solidFill>
                  <a:schemeClr val="dk1"/>
                </a:solidFill>
              </a:rPr>
              <a:t>- Développer d’outils de tracking et de partage systématique d’informations (Scorecard)</a:t>
            </a:r>
          </a:p>
          <a:p>
            <a:pPr lvl="0" algn="just"/>
            <a:r>
              <a:rPr lang="fr-FR" sz="3200" dirty="0" smtClean="0">
                <a:solidFill>
                  <a:schemeClr val="dk1"/>
                </a:solidFill>
              </a:rPr>
              <a:t>- Promouvoir l’engagement unitaire des OSC dans la gestion des fonds  alloués et pour le financement accru de la santé</a:t>
            </a:r>
          </a:p>
          <a:p>
            <a:endParaRPr lang="fr-FR"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571480"/>
            <a:ext cx="8229600" cy="1428760"/>
          </a:xfrm>
        </p:spPr>
        <p:txBody>
          <a:bodyPr>
            <a:noAutofit/>
          </a:bodyPr>
          <a:lstStyle/>
          <a:p>
            <a:pPr algn="ctr"/>
            <a:r>
              <a:rPr lang="fr-FR" sz="2800" b="1" dirty="0" smtClean="0">
                <a:solidFill>
                  <a:srgbClr val="FF0000"/>
                </a:solidFill>
              </a:rPr>
              <a:t/>
            </a:r>
            <a:br>
              <a:rPr lang="fr-FR" sz="2800" b="1" dirty="0" smtClean="0">
                <a:solidFill>
                  <a:srgbClr val="FF0000"/>
                </a:solidFill>
              </a:rPr>
            </a:br>
            <a:r>
              <a:rPr lang="fr-FR" sz="2800" b="1" dirty="0" smtClean="0">
                <a:solidFill>
                  <a:srgbClr val="FF0000"/>
                </a:solidFill>
              </a:rPr>
              <a:t/>
            </a:r>
            <a:br>
              <a:rPr lang="fr-FR" sz="2800" b="1" dirty="0" smtClean="0">
                <a:solidFill>
                  <a:srgbClr val="FF0000"/>
                </a:solidFill>
              </a:rPr>
            </a:br>
            <a:r>
              <a:rPr lang="fr-FR" sz="2800" b="1" dirty="0" smtClean="0">
                <a:solidFill>
                  <a:srgbClr val="FF0000"/>
                </a:solidFill>
              </a:rPr>
              <a:t/>
            </a:r>
            <a:br>
              <a:rPr lang="fr-FR" sz="2800" b="1" dirty="0" smtClean="0">
                <a:solidFill>
                  <a:srgbClr val="FF0000"/>
                </a:solidFill>
              </a:rPr>
            </a:br>
            <a:r>
              <a:rPr lang="fr-FR" sz="2800" b="1" dirty="0" smtClean="0">
                <a:solidFill>
                  <a:srgbClr val="FF0000"/>
                </a:solidFill>
              </a:rPr>
              <a:t/>
            </a:r>
            <a:br>
              <a:rPr lang="fr-FR" sz="2800" b="1" dirty="0" smtClean="0">
                <a:solidFill>
                  <a:srgbClr val="FF0000"/>
                </a:solidFill>
              </a:rPr>
            </a:br>
            <a:r>
              <a:rPr lang="fr-FR" sz="2800" b="1" dirty="0" smtClean="0">
                <a:solidFill>
                  <a:srgbClr val="FF0000"/>
                </a:solidFill>
              </a:rPr>
              <a:t/>
            </a:r>
            <a:br>
              <a:rPr lang="fr-FR" sz="2800" b="1" dirty="0" smtClean="0">
                <a:solidFill>
                  <a:srgbClr val="FF0000"/>
                </a:solidFill>
              </a:rPr>
            </a:br>
            <a:r>
              <a:rPr lang="fr-FR" sz="2800" b="1" dirty="0" smtClean="0">
                <a:solidFill>
                  <a:srgbClr val="FF0000"/>
                </a:solidFill>
              </a:rPr>
              <a:t/>
            </a:r>
            <a:br>
              <a:rPr lang="fr-FR" sz="2800" b="1" dirty="0" smtClean="0">
                <a:solidFill>
                  <a:srgbClr val="FF0000"/>
                </a:solidFill>
              </a:rPr>
            </a:br>
            <a:r>
              <a:rPr lang="fr-FR" sz="2800" b="1" dirty="0" smtClean="0">
                <a:solidFill>
                  <a:srgbClr val="FF0000"/>
                </a:solidFill>
              </a:rPr>
              <a:t/>
            </a:r>
            <a:br>
              <a:rPr lang="fr-FR" sz="2800" b="1" dirty="0" smtClean="0">
                <a:solidFill>
                  <a:srgbClr val="FF0000"/>
                </a:solidFill>
              </a:rPr>
            </a:br>
            <a:r>
              <a:rPr lang="fr-FR" sz="2800" b="1" dirty="0" smtClean="0">
                <a:solidFill>
                  <a:srgbClr val="FF0000"/>
                </a:solidFill>
              </a:rPr>
              <a:t/>
            </a:r>
            <a:br>
              <a:rPr lang="fr-FR" sz="2800" b="1" dirty="0" smtClean="0">
                <a:solidFill>
                  <a:srgbClr val="FF0000"/>
                </a:solidFill>
              </a:rPr>
            </a:br>
            <a:r>
              <a:rPr lang="fr-FR" sz="2800" b="1" dirty="0" smtClean="0">
                <a:solidFill>
                  <a:srgbClr val="FF0000"/>
                </a:solidFill>
              </a:rPr>
              <a:t/>
            </a:r>
            <a:br>
              <a:rPr lang="fr-FR" sz="2800" b="1" dirty="0" smtClean="0">
                <a:solidFill>
                  <a:srgbClr val="FF0000"/>
                </a:solidFill>
              </a:rPr>
            </a:br>
            <a:r>
              <a:rPr lang="fr-FR" sz="2800" b="1" dirty="0" smtClean="0">
                <a:solidFill>
                  <a:srgbClr val="FF0000"/>
                </a:solidFill>
              </a:rPr>
              <a:t>Les actions préalables à prendre en compte </a:t>
            </a:r>
            <a:r>
              <a:rPr lang="fr-FR" sz="2800" b="1" dirty="0" smtClean="0">
                <a:solidFill>
                  <a:srgbClr val="FF0000"/>
                </a:solidFill>
              </a:rPr>
              <a:t> </a:t>
            </a:r>
            <a:r>
              <a:rPr lang="fr-FR" sz="2800" b="1" dirty="0" smtClean="0">
                <a:solidFill>
                  <a:srgbClr val="FF0000"/>
                </a:solidFill>
              </a:rPr>
              <a:t>pour soutenir une meilleure mise en œuvre </a:t>
            </a:r>
            <a:r>
              <a:rPr lang="fr-FR" sz="2800" b="1" dirty="0" smtClean="0">
                <a:solidFill>
                  <a:srgbClr val="FF0000"/>
                </a:solidFill>
              </a:rPr>
              <a:t>de la stratégie</a:t>
            </a:r>
            <a:endParaRPr lang="fr-FR" sz="2800" dirty="0">
              <a:solidFill>
                <a:srgbClr val="FF0000"/>
              </a:solidFill>
            </a:endParaRPr>
          </a:p>
        </p:txBody>
      </p:sp>
      <p:sp>
        <p:nvSpPr>
          <p:cNvPr id="3" name="Espace réservé du contenu 2"/>
          <p:cNvSpPr>
            <a:spLocks noGrp="1"/>
          </p:cNvSpPr>
          <p:nvPr>
            <p:ph idx="1"/>
          </p:nvPr>
        </p:nvSpPr>
        <p:spPr>
          <a:xfrm>
            <a:off x="142844" y="2143116"/>
            <a:ext cx="8786874" cy="4500594"/>
          </a:xfrm>
        </p:spPr>
        <p:txBody>
          <a:bodyPr>
            <a:normAutofit lnSpcReduction="10000"/>
          </a:bodyPr>
          <a:lstStyle/>
          <a:p>
            <a:pPr algn="just">
              <a:buNone/>
            </a:pPr>
            <a:endParaRPr lang="fr-FR" b="1" dirty="0" smtClean="0"/>
          </a:p>
          <a:p>
            <a:pPr algn="just">
              <a:buNone/>
            </a:pPr>
            <a:r>
              <a:rPr lang="fr-FR" b="1" dirty="0" smtClean="0"/>
              <a:t>Les actions à prendre en compte sont les suivantes:</a:t>
            </a:r>
            <a:endParaRPr lang="fr-FR" sz="3200" b="1" dirty="0" smtClean="0"/>
          </a:p>
          <a:p>
            <a:pPr algn="just">
              <a:buFontTx/>
              <a:buChar char="-"/>
            </a:pPr>
            <a:r>
              <a:rPr lang="fr-FR" sz="2800" dirty="0" smtClean="0"/>
              <a:t>Développer du partenariat avec les media pour leur implication dans la mise en œuvre du plan de plaidoyer,</a:t>
            </a:r>
          </a:p>
          <a:p>
            <a:pPr algn="just">
              <a:buFontTx/>
              <a:buChar char="-"/>
            </a:pPr>
            <a:r>
              <a:rPr lang="fr-FR" sz="2800" dirty="0" smtClean="0"/>
              <a:t>Renforcer les capacités d’actions des acteurs de la société civile en vue de disposer d’une expertise certaine dans la mise en œuvre du plan, </a:t>
            </a:r>
          </a:p>
          <a:p>
            <a:pPr algn="just">
              <a:buFontTx/>
              <a:buChar char="-"/>
            </a:pPr>
            <a:r>
              <a:rPr lang="fr-FR" sz="2800" dirty="0" smtClean="0"/>
              <a:t>Mettre en place un dispositif de mobilisation des ressources pour une mise en œuvre optimale du plan.</a:t>
            </a:r>
          </a:p>
          <a:p>
            <a:pPr>
              <a:buNone/>
            </a:pPr>
            <a:endParaRPr lang="fr-FR" sz="3200"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sz="5400" b="1" dirty="0" smtClean="0">
                <a:solidFill>
                  <a:srgbClr val="FF0000"/>
                </a:solidFill>
              </a:rPr>
              <a:t>Le suivi et l’évaluation</a:t>
            </a:r>
            <a:endParaRPr lang="fr-FR" dirty="0"/>
          </a:p>
        </p:txBody>
      </p:sp>
      <p:sp>
        <p:nvSpPr>
          <p:cNvPr id="3" name="Espace réservé du contenu 2"/>
          <p:cNvSpPr>
            <a:spLocks noGrp="1"/>
          </p:cNvSpPr>
          <p:nvPr>
            <p:ph idx="1"/>
          </p:nvPr>
        </p:nvSpPr>
        <p:spPr/>
        <p:txBody>
          <a:bodyPr/>
          <a:lstStyle/>
          <a:p>
            <a:pPr marL="274320" lvl="1" indent="-274320" algn="ctr">
              <a:buClr>
                <a:schemeClr val="accent3"/>
              </a:buClr>
              <a:buSzPct val="95000"/>
            </a:pPr>
            <a:r>
              <a:rPr lang="fr-FR" sz="4800" b="1" dirty="0" smtClean="0"/>
              <a:t>Le suivi et l’évaluation se feront comme suit:</a:t>
            </a:r>
          </a:p>
          <a:p>
            <a:pPr marL="274320" lvl="1" indent="-274320" algn="ctr">
              <a:buClr>
                <a:schemeClr val="accent3"/>
              </a:buClr>
              <a:buSzPct val="95000"/>
              <a:buNone/>
            </a:pPr>
            <a:endParaRPr lang="fr-FR" sz="4800" b="1" dirty="0" smtClean="0"/>
          </a:p>
          <a:p>
            <a:endParaRPr lang="fr-FR"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928670"/>
            <a:ext cx="8229600" cy="714380"/>
          </a:xfrm>
        </p:spPr>
        <p:txBody>
          <a:bodyPr>
            <a:normAutofit fontScale="90000"/>
          </a:bodyPr>
          <a:lstStyle/>
          <a:p>
            <a:pPr algn="ctr"/>
            <a:r>
              <a:rPr lang="fr-FR" dirty="0" smtClean="0">
                <a:solidFill>
                  <a:srgbClr val="FF0000"/>
                </a:solidFill>
              </a:rPr>
              <a:t>LE  SUIVI</a:t>
            </a:r>
            <a:endParaRPr lang="fr-FR" dirty="0">
              <a:solidFill>
                <a:srgbClr val="FF0000"/>
              </a:solidFill>
            </a:endParaRPr>
          </a:p>
        </p:txBody>
      </p:sp>
      <p:sp>
        <p:nvSpPr>
          <p:cNvPr id="3" name="Espace réservé du contenu 2"/>
          <p:cNvSpPr>
            <a:spLocks noGrp="1"/>
          </p:cNvSpPr>
          <p:nvPr>
            <p:ph idx="1"/>
          </p:nvPr>
        </p:nvSpPr>
        <p:spPr>
          <a:xfrm>
            <a:off x="457200" y="1935480"/>
            <a:ext cx="8229600" cy="4708230"/>
          </a:xfrm>
        </p:spPr>
        <p:txBody>
          <a:bodyPr>
            <a:noAutofit/>
          </a:bodyPr>
          <a:lstStyle/>
          <a:p>
            <a:pPr algn="just">
              <a:buFont typeface="Wingdings" pitchFamily="2" charset="2"/>
              <a:buChar char="v"/>
            </a:pPr>
            <a:r>
              <a:rPr lang="fr-FR" sz="2800" dirty="0" smtClean="0"/>
              <a:t> Elaboration des fiches techniques de suivi et de collecte des données, (collecte, constitution d’une base de données)</a:t>
            </a:r>
          </a:p>
          <a:p>
            <a:pPr lvl="0" algn="just">
              <a:buFont typeface="Wingdings" pitchFamily="2" charset="2"/>
              <a:buChar char="v"/>
            </a:pPr>
            <a:r>
              <a:rPr lang="fr-FR" sz="2800" dirty="0" smtClean="0"/>
              <a:t>Elaboration des rapports semestriels et annuels, (lancement/diffusion  des rapports annuels)</a:t>
            </a:r>
          </a:p>
          <a:p>
            <a:pPr lvl="0" algn="just">
              <a:buFont typeface="Wingdings" pitchFamily="2" charset="2"/>
              <a:buChar char="v"/>
            </a:pPr>
            <a:r>
              <a:rPr lang="fr-FR" sz="2800" dirty="0" smtClean="0"/>
              <a:t>Réunion de suivi de la mise en œuvre (trimestrielle et annuelle)</a:t>
            </a:r>
          </a:p>
          <a:p>
            <a:pPr lvl="0" algn="just">
              <a:buFont typeface="Wingdings" pitchFamily="2" charset="2"/>
              <a:buChar char="v"/>
            </a:pPr>
            <a:r>
              <a:rPr lang="fr-FR" sz="2800" dirty="0" smtClean="0"/>
              <a:t>Organisation de revue annuelle du plan (créer une dynamique de communication et de partenariat pour une large diffusion).</a:t>
            </a:r>
          </a:p>
          <a:p>
            <a:endParaRPr lang="fr-FR" sz="28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solidFill>
                  <a:srgbClr val="FF0000"/>
                </a:solidFill>
              </a:rPr>
              <a:t>PLAN  DU TRAVAIL</a:t>
            </a:r>
            <a:endParaRPr lang="fr-FR" dirty="0">
              <a:solidFill>
                <a:srgbClr val="FF0000"/>
              </a:solidFill>
            </a:endParaRPr>
          </a:p>
        </p:txBody>
      </p:sp>
      <p:sp>
        <p:nvSpPr>
          <p:cNvPr id="3" name="Espace réservé du contenu 2"/>
          <p:cNvSpPr>
            <a:spLocks noGrp="1"/>
          </p:cNvSpPr>
          <p:nvPr>
            <p:ph idx="1"/>
          </p:nvPr>
        </p:nvSpPr>
        <p:spPr/>
        <p:txBody>
          <a:bodyPr>
            <a:normAutofit/>
          </a:bodyPr>
          <a:lstStyle/>
          <a:p>
            <a:pPr>
              <a:buClrTx/>
              <a:buFont typeface="Wingdings" pitchFamily="2" charset="2"/>
              <a:buChar char="v"/>
            </a:pPr>
            <a:r>
              <a:rPr lang="fr-FR" sz="2800" b="1" i="1" dirty="0" smtClean="0"/>
              <a:t>Introduction</a:t>
            </a:r>
          </a:p>
          <a:p>
            <a:pPr>
              <a:buClrTx/>
              <a:buFont typeface="Wingdings" pitchFamily="2" charset="2"/>
              <a:buChar char="v"/>
            </a:pPr>
            <a:r>
              <a:rPr lang="fr-FR" sz="2800" b="1" i="1" dirty="0" smtClean="0"/>
              <a:t>Constats</a:t>
            </a:r>
          </a:p>
          <a:p>
            <a:pPr>
              <a:buClrTx/>
              <a:buFont typeface="Wingdings" pitchFamily="2" charset="2"/>
              <a:buChar char="v"/>
            </a:pPr>
            <a:r>
              <a:rPr lang="fr-FR" sz="2800" b="1" i="1" dirty="0" smtClean="0"/>
              <a:t>Proposition  de solution</a:t>
            </a:r>
          </a:p>
          <a:p>
            <a:pPr>
              <a:buClrTx/>
              <a:buNone/>
            </a:pPr>
            <a:endParaRPr lang="fr-FR" sz="2800" b="1" i="1" dirty="0" smtClean="0"/>
          </a:p>
          <a:p>
            <a:pPr>
              <a:buClrTx/>
              <a:buFont typeface="Wingdings" pitchFamily="2" charset="2"/>
              <a:buChar char="v"/>
            </a:pPr>
            <a:r>
              <a:rPr lang="fr-FR" sz="2800" b="1" i="1" dirty="0" smtClean="0"/>
              <a:t>Contributions de la Société civile</a:t>
            </a:r>
            <a:endParaRPr lang="fr-FR" sz="2800" b="1" dirty="0" smtClean="0"/>
          </a:p>
          <a:p>
            <a:pPr>
              <a:buClrTx/>
              <a:buFont typeface="Wingdings" pitchFamily="2" charset="2"/>
              <a:buChar char="v"/>
            </a:pPr>
            <a:r>
              <a:rPr lang="fr-FR" sz="2800" b="1" i="1" dirty="0" smtClean="0"/>
              <a:t>Le suivi  et l’évaluation</a:t>
            </a:r>
          </a:p>
          <a:p>
            <a:pPr>
              <a:buClrTx/>
              <a:buFont typeface="Wingdings" pitchFamily="2" charset="2"/>
              <a:buChar char="v"/>
            </a:pPr>
            <a:r>
              <a:rPr lang="fr-FR" sz="2800" b="1" i="1" dirty="0" smtClean="0"/>
              <a:t>Conclusion</a:t>
            </a:r>
          </a:p>
          <a:p>
            <a:pPr>
              <a:buClrTx/>
              <a:buFont typeface="Wingdings" pitchFamily="2" charset="2"/>
              <a:buChar char="v"/>
            </a:pPr>
            <a:endParaRPr lang="fr-FR" sz="2800" dirty="0" smtClean="0"/>
          </a:p>
          <a:p>
            <a:pPr>
              <a:buClrTx/>
              <a:buFont typeface="Wingdings" pitchFamily="2" charset="2"/>
              <a:buChar char="v"/>
            </a:pPr>
            <a:endParaRPr lang="fr-FR" sz="2800" dirty="0" smtClean="0"/>
          </a:p>
          <a:p>
            <a:pPr>
              <a:buClrTx/>
              <a:buFont typeface="Wingdings" pitchFamily="2" charset="2"/>
              <a:buChar char="q"/>
            </a:pPr>
            <a:endParaRPr lang="fr-FR" sz="2800" dirty="0" smtClean="0"/>
          </a:p>
        </p:txBody>
      </p:sp>
    </p:spTree>
  </p:cSld>
  <p:clrMapOvr>
    <a:masterClrMapping/>
  </p:clrMapOvr>
  <p:transition>
    <p:wipe/>
  </p:transition>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solidFill>
                  <a:srgbClr val="FF0000"/>
                </a:solidFill>
              </a:rPr>
              <a:t>L’EVALUATION</a:t>
            </a:r>
            <a:endParaRPr lang="fr-FR" dirty="0">
              <a:solidFill>
                <a:srgbClr val="FF0000"/>
              </a:solidFill>
            </a:endParaRPr>
          </a:p>
        </p:txBody>
      </p:sp>
      <p:sp>
        <p:nvSpPr>
          <p:cNvPr id="3" name="Espace réservé du contenu 2"/>
          <p:cNvSpPr>
            <a:spLocks noGrp="1"/>
          </p:cNvSpPr>
          <p:nvPr>
            <p:ph idx="1"/>
          </p:nvPr>
        </p:nvSpPr>
        <p:spPr/>
        <p:txBody>
          <a:bodyPr/>
          <a:lstStyle/>
          <a:p>
            <a:pPr lvl="0" algn="just"/>
            <a:r>
              <a:rPr lang="fr-FR" sz="3200" dirty="0" smtClean="0"/>
              <a:t>Evaluation rapide pour avoir une meilleure compréhension des questions à aborder (analyse de situation)</a:t>
            </a:r>
          </a:p>
          <a:p>
            <a:pPr lvl="0" algn="just"/>
            <a:r>
              <a:rPr lang="fr-FR" sz="3200" dirty="0" smtClean="0"/>
              <a:t>Evaluation à mi-parcours après 2 ans de mise en œuvre (2018)</a:t>
            </a:r>
          </a:p>
          <a:p>
            <a:pPr lvl="0" algn="just"/>
            <a:r>
              <a:rPr lang="fr-FR" sz="3200" dirty="0" smtClean="0"/>
              <a:t>Evaluation finale (2021)</a:t>
            </a:r>
          </a:p>
          <a:p>
            <a:pPr algn="just"/>
            <a:r>
              <a:rPr lang="fr-FR" sz="3200" dirty="0" smtClean="0"/>
              <a:t>Le suivi et l’évaluation seront assurés par le Secrétariat technique.</a:t>
            </a:r>
          </a:p>
          <a:p>
            <a:pPr>
              <a:buNone/>
            </a:pPr>
            <a:endParaRPr lang="fr-FR" dirty="0" smtClean="0"/>
          </a:p>
          <a:p>
            <a:endParaRPr lang="fr-FR"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14290"/>
            <a:ext cx="8229600" cy="785818"/>
          </a:xfrm>
        </p:spPr>
        <p:txBody>
          <a:bodyPr>
            <a:normAutofit/>
          </a:bodyPr>
          <a:lstStyle/>
          <a:p>
            <a:pPr algn="ctr"/>
            <a:r>
              <a:rPr lang="fr-FR" sz="4800" b="1" i="1" dirty="0" smtClean="0">
                <a:solidFill>
                  <a:srgbClr val="FF0000"/>
                </a:solidFill>
              </a:rPr>
              <a:t>Conclusion </a:t>
            </a:r>
            <a:endParaRPr lang="fr-FR" sz="4800" b="1" i="1" dirty="0">
              <a:solidFill>
                <a:srgbClr val="FF0000"/>
              </a:solidFill>
            </a:endParaRPr>
          </a:p>
        </p:txBody>
      </p:sp>
      <p:sp>
        <p:nvSpPr>
          <p:cNvPr id="3" name="Espace réservé du contenu 2"/>
          <p:cNvSpPr>
            <a:spLocks noGrp="1"/>
          </p:cNvSpPr>
          <p:nvPr>
            <p:ph idx="1"/>
          </p:nvPr>
        </p:nvSpPr>
        <p:spPr>
          <a:xfrm>
            <a:off x="457200" y="1928802"/>
            <a:ext cx="8229600" cy="4395798"/>
          </a:xfrm>
        </p:spPr>
        <p:txBody>
          <a:bodyPr>
            <a:normAutofit/>
          </a:bodyPr>
          <a:lstStyle/>
          <a:p>
            <a:pPr algn="just">
              <a:buNone/>
            </a:pPr>
            <a:r>
              <a:rPr lang="fr-FR" sz="3200" dirty="0" smtClean="0"/>
              <a:t>Ce plan de plaidoyer est un outil ouvert  pour toutes les OSC qui œuvrent dans le domaine de la santé et du système de santé.</a:t>
            </a:r>
          </a:p>
          <a:p>
            <a:pPr algn="just">
              <a:buNone/>
            </a:pPr>
            <a:r>
              <a:rPr lang="fr-FR" sz="3200" dirty="0" smtClean="0"/>
              <a:t>La stratégie sera mise   en œuvre avec l’appui et la participation de tous les acteurs impliqués pour un véritable plaidoyer en faveur du financement de la santé.</a:t>
            </a:r>
            <a:endParaRPr lang="fr-FR" sz="3200"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Sous-titre 4"/>
          <p:cNvSpPr>
            <a:spLocks noGrp="1"/>
          </p:cNvSpPr>
          <p:nvPr>
            <p:ph type="subTitle" idx="1"/>
          </p:nvPr>
        </p:nvSpPr>
        <p:spPr>
          <a:xfrm>
            <a:off x="533400" y="714375"/>
            <a:ext cx="7854950" cy="5857875"/>
          </a:xfrm>
        </p:spPr>
        <p:txBody>
          <a:bodyPr>
            <a:normAutofit lnSpcReduction="10000"/>
          </a:bodyPr>
          <a:lstStyle/>
          <a:p>
            <a:pPr marR="0" algn="ctr" eaLnBrk="1" hangingPunct="1"/>
            <a:r>
              <a:rPr lang="fr-FR" sz="3600" b="1" smtClean="0">
                <a:solidFill>
                  <a:srgbClr val="FFFF00"/>
                </a:solidFill>
              </a:rPr>
              <a:t>MERCI </a:t>
            </a:r>
          </a:p>
          <a:p>
            <a:pPr marR="0" algn="ctr" eaLnBrk="1" hangingPunct="1"/>
            <a:r>
              <a:rPr lang="fr-FR" sz="3600" b="1" smtClean="0">
                <a:solidFill>
                  <a:srgbClr val="FFFF00"/>
                </a:solidFill>
              </a:rPr>
              <a:t>NAGODE</a:t>
            </a:r>
          </a:p>
          <a:p>
            <a:pPr marR="0" algn="ctr" eaLnBrk="1" hangingPunct="1"/>
            <a:r>
              <a:rPr lang="fr-FR" sz="3600" b="1" smtClean="0">
                <a:solidFill>
                  <a:srgbClr val="FFFF00"/>
                </a:solidFill>
              </a:rPr>
              <a:t>N’LABALE</a:t>
            </a:r>
          </a:p>
          <a:p>
            <a:pPr marR="0" algn="ctr" eaLnBrk="1" hangingPunct="1"/>
            <a:r>
              <a:rPr lang="fr-FR" sz="3600" b="1" smtClean="0">
                <a:solidFill>
                  <a:srgbClr val="FFFF00"/>
                </a:solidFill>
              </a:rPr>
              <a:t>KOUTCHE TITI</a:t>
            </a:r>
          </a:p>
          <a:p>
            <a:pPr marR="0" algn="ctr" eaLnBrk="1" hangingPunct="1"/>
            <a:r>
              <a:rPr lang="fr-FR" sz="3600" b="1" smtClean="0">
                <a:solidFill>
                  <a:srgbClr val="FFFF00"/>
                </a:solidFill>
              </a:rPr>
              <a:t>KOKARI</a:t>
            </a:r>
          </a:p>
          <a:p>
            <a:pPr marR="0" algn="ctr" eaLnBrk="1" hangingPunct="1"/>
            <a:r>
              <a:rPr lang="fr-FR" sz="3600" b="1" smtClean="0">
                <a:solidFill>
                  <a:srgbClr val="FFFF00"/>
                </a:solidFill>
              </a:rPr>
              <a:t>AKPE</a:t>
            </a:r>
          </a:p>
          <a:p>
            <a:pPr marR="0" algn="ctr" eaLnBrk="1" hangingPunct="1"/>
            <a:r>
              <a:rPr lang="fr-FR" sz="3600" b="1" smtClean="0">
                <a:solidFill>
                  <a:srgbClr val="FFFF00"/>
                </a:solidFill>
              </a:rPr>
              <a:t>THANK YOU</a:t>
            </a:r>
          </a:p>
          <a:p>
            <a:pPr marR="0" algn="ctr" eaLnBrk="1" hangingPunct="1"/>
            <a:r>
              <a:rPr lang="fr-FR" sz="3600" b="1" smtClean="0">
                <a:solidFill>
                  <a:srgbClr val="FFFF00"/>
                </a:solidFill>
              </a:rPr>
              <a:t>DANKE</a:t>
            </a:r>
          </a:p>
          <a:p>
            <a:pPr marR="0" algn="ctr" eaLnBrk="1" hangingPunct="1"/>
            <a:r>
              <a:rPr lang="fr-FR" sz="3600" b="1" smtClean="0">
                <a:solidFill>
                  <a:srgbClr val="FFFF00"/>
                </a:solidFill>
              </a:rPr>
              <a:t>ERMAG’BE</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85728"/>
            <a:ext cx="8229600" cy="785818"/>
          </a:xfrm>
        </p:spPr>
        <p:txBody>
          <a:bodyPr>
            <a:normAutofit/>
          </a:bodyPr>
          <a:lstStyle/>
          <a:p>
            <a:pPr algn="ctr"/>
            <a:r>
              <a:rPr lang="fr-FR" sz="3200" b="1" dirty="0" smtClean="0">
                <a:solidFill>
                  <a:srgbClr val="FF0000"/>
                </a:solidFill>
              </a:rPr>
              <a:t>INTRODUCTION</a:t>
            </a:r>
            <a:endParaRPr lang="fr-FR" sz="3200" b="1" dirty="0">
              <a:solidFill>
                <a:srgbClr val="FF0000"/>
              </a:solidFill>
            </a:endParaRPr>
          </a:p>
        </p:txBody>
      </p:sp>
      <p:sp>
        <p:nvSpPr>
          <p:cNvPr id="3" name="Espace réservé du contenu 2"/>
          <p:cNvSpPr>
            <a:spLocks noGrp="1"/>
          </p:cNvSpPr>
          <p:nvPr>
            <p:ph idx="1"/>
          </p:nvPr>
        </p:nvSpPr>
        <p:spPr>
          <a:xfrm>
            <a:off x="214282" y="1000108"/>
            <a:ext cx="8715436" cy="5324492"/>
          </a:xfrm>
        </p:spPr>
        <p:txBody>
          <a:bodyPr>
            <a:normAutofit/>
          </a:bodyPr>
          <a:lstStyle/>
          <a:p>
            <a:pPr algn="just">
              <a:buNone/>
            </a:pPr>
            <a:r>
              <a:rPr lang="fr-FR" sz="3600" i="1" dirty="0" smtClean="0">
                <a:solidFill>
                  <a:schemeClr val="tx2">
                    <a:lumMod val="75000"/>
                  </a:schemeClr>
                </a:solidFill>
              </a:rPr>
              <a:t>Les OSC ont  reçu du Projet d’appui à la société civile et à la réconciliation nationale (PASCRENA), un appui sous forme d’assistance technique pour  les aider à</a:t>
            </a:r>
            <a:r>
              <a:rPr lang="fr-FR" sz="3600" dirty="0" smtClean="0"/>
              <a:t> élaborer un plan de plaidoyer pour une mobilisation accrue des ressources en faveur du renforcement du système de santé au Togo.</a:t>
            </a:r>
          </a:p>
          <a:p>
            <a:pPr algn="just">
              <a:buNone/>
            </a:pPr>
            <a:endParaRPr lang="fr-FR" sz="3200" dirty="0" smtClean="0"/>
          </a:p>
          <a:p>
            <a:pPr>
              <a:buNone/>
            </a:pPr>
            <a:endParaRPr lang="fr-FR"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285852" y="1500174"/>
            <a:ext cx="6858048" cy="4832092"/>
          </a:xfrm>
          <a:prstGeom prst="rect">
            <a:avLst/>
          </a:prstGeom>
        </p:spPr>
        <p:txBody>
          <a:bodyPr wrap="square">
            <a:spAutoFit/>
          </a:bodyPr>
          <a:lstStyle/>
          <a:p>
            <a:pPr algn="just">
              <a:buNone/>
            </a:pPr>
            <a:r>
              <a:rPr lang="fr-FR" sz="2800" dirty="0" smtClean="0"/>
              <a:t>La société civile </a:t>
            </a:r>
            <a:r>
              <a:rPr lang="fr-FR" sz="2800" dirty="0" smtClean="0"/>
              <a:t> </a:t>
            </a:r>
            <a:r>
              <a:rPr lang="fr-FR" sz="2800" dirty="0" smtClean="0"/>
              <a:t>, sur la base d’un partenariat actif et ouvert, se propose de travailler véritablement à engager un plaidoyer actif et mieux articulé pour amener les parties prenantes à faire des efforts d’ici à l’horizon 2020 dans le financement de la santé, toute chose qui devrait permettre d’améliorer la couverture sanitaire et favoriser l’accès des populations aux services de santé de qualité et à moindre coût.</a:t>
            </a:r>
            <a:endParaRPr lang="fr-FR" sz="28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142844" y="357166"/>
            <a:ext cx="8858312" cy="6286544"/>
          </a:xfrm>
        </p:spPr>
        <p:txBody>
          <a:bodyPr>
            <a:normAutofit/>
          </a:bodyPr>
          <a:lstStyle/>
          <a:p>
            <a:pPr algn="just">
              <a:buNone/>
            </a:pPr>
            <a:r>
              <a:rPr lang="fr-FR" sz="3200" dirty="0" smtClean="0"/>
              <a:t>Le Plan de plaidoyer  devrait permettre d’arriver une amélioration significative de la problématique de déficit de  financement de la santé, tant par le Gouvernement que par les partenaires techniques et financiers. </a:t>
            </a:r>
          </a:p>
          <a:p>
            <a:pPr algn="just">
              <a:buNone/>
            </a:pPr>
            <a:r>
              <a:rPr lang="fr-FR" sz="3200" dirty="0" smtClean="0"/>
              <a:t>En plus de ces deux </a:t>
            </a:r>
            <a:r>
              <a:rPr lang="fr-FR" sz="3200" dirty="0" smtClean="0"/>
              <a:t> </a:t>
            </a:r>
            <a:r>
              <a:rPr lang="fr-FR" sz="3200" dirty="0" smtClean="0"/>
              <a:t>modes de financements, de nouvelles sources alternatives de mobilisation de ressources internes doivent être explorées dans le Pays. </a:t>
            </a:r>
          </a:p>
          <a:p>
            <a:pPr>
              <a:buNone/>
            </a:pPr>
            <a:endParaRPr lang="fr-FR" sz="32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14290"/>
            <a:ext cx="8229600" cy="1000132"/>
          </a:xfrm>
        </p:spPr>
        <p:txBody>
          <a:bodyPr>
            <a:normAutofit fontScale="90000"/>
          </a:bodyPr>
          <a:lstStyle/>
          <a:p>
            <a:pPr algn="ctr"/>
            <a:r>
              <a:rPr lang="fr-FR" sz="4400" b="1" dirty="0" smtClean="0">
                <a:solidFill>
                  <a:srgbClr val="FF0000"/>
                </a:solidFill>
              </a:rPr>
              <a:t/>
            </a:r>
            <a:br>
              <a:rPr lang="fr-FR" sz="4400" b="1" dirty="0" smtClean="0">
                <a:solidFill>
                  <a:srgbClr val="FF0000"/>
                </a:solidFill>
              </a:rPr>
            </a:br>
            <a:r>
              <a:rPr lang="fr-FR" sz="4400" b="1" dirty="0" smtClean="0">
                <a:solidFill>
                  <a:srgbClr val="FF0000"/>
                </a:solidFill>
              </a:rPr>
              <a:t/>
            </a:r>
            <a:br>
              <a:rPr lang="fr-FR" sz="4400" b="1" dirty="0" smtClean="0">
                <a:solidFill>
                  <a:srgbClr val="FF0000"/>
                </a:solidFill>
              </a:rPr>
            </a:br>
            <a:r>
              <a:rPr lang="fr-FR" sz="4400" b="1" dirty="0" smtClean="0">
                <a:solidFill>
                  <a:srgbClr val="FF0000"/>
                </a:solidFill>
              </a:rPr>
              <a:t/>
            </a:r>
            <a:br>
              <a:rPr lang="fr-FR" sz="4400" b="1" dirty="0" smtClean="0">
                <a:solidFill>
                  <a:srgbClr val="FF0000"/>
                </a:solidFill>
              </a:rPr>
            </a:br>
            <a:r>
              <a:rPr lang="fr-FR" sz="4400" b="1" dirty="0" smtClean="0">
                <a:solidFill>
                  <a:srgbClr val="FF0000"/>
                </a:solidFill>
              </a:rPr>
              <a:t>CONSTATS</a:t>
            </a:r>
            <a:endParaRPr lang="fr-FR" sz="4400" b="1" dirty="0">
              <a:solidFill>
                <a:srgbClr val="FF0000"/>
              </a:solidFill>
            </a:endParaRPr>
          </a:p>
        </p:txBody>
      </p:sp>
      <p:sp>
        <p:nvSpPr>
          <p:cNvPr id="3" name="Espace réservé du contenu 2"/>
          <p:cNvSpPr>
            <a:spLocks noGrp="1"/>
          </p:cNvSpPr>
          <p:nvPr>
            <p:ph idx="1"/>
          </p:nvPr>
        </p:nvSpPr>
        <p:spPr>
          <a:xfrm>
            <a:off x="457200" y="1142984"/>
            <a:ext cx="8229600" cy="5181616"/>
          </a:xfrm>
        </p:spPr>
        <p:txBody>
          <a:bodyPr>
            <a:normAutofit/>
          </a:bodyPr>
          <a:lstStyle/>
          <a:p>
            <a:pPr algn="just">
              <a:buNone/>
            </a:pPr>
            <a:r>
              <a:rPr lang="fr-FR" sz="3600" dirty="0" smtClean="0"/>
              <a:t>Au Togo, l’état de santé de la population reste précaire. Malheureusement, la réponse du système de santé togolais actuel au  profil épidémiologique n’est pas suffisamment efficace pour inverser les tendances observées.</a:t>
            </a:r>
          </a:p>
          <a:p>
            <a:pPr algn="just">
              <a:buNone/>
            </a:pPr>
            <a:endParaRPr lang="fr-FR" sz="2800" dirty="0" smtClean="0"/>
          </a:p>
          <a:p>
            <a:pPr algn="just">
              <a:buNone/>
            </a:pPr>
            <a:endParaRPr lang="fr-FR"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14290"/>
            <a:ext cx="8229600" cy="1143008"/>
          </a:xfrm>
        </p:spPr>
        <p:txBody>
          <a:bodyPr>
            <a:normAutofit/>
          </a:bodyPr>
          <a:lstStyle/>
          <a:p>
            <a:pPr algn="ctr"/>
            <a:r>
              <a:rPr lang="fr-FR" sz="4400" b="1" dirty="0" smtClean="0">
                <a:solidFill>
                  <a:srgbClr val="FF0000"/>
                </a:solidFill>
              </a:rPr>
              <a:t>CONSTATS (SUITE)</a:t>
            </a:r>
            <a:endParaRPr lang="fr-FR" sz="4400" b="1" dirty="0">
              <a:solidFill>
                <a:srgbClr val="FF0000"/>
              </a:solidFill>
            </a:endParaRPr>
          </a:p>
        </p:txBody>
      </p:sp>
      <p:sp>
        <p:nvSpPr>
          <p:cNvPr id="3" name="Espace réservé du contenu 2"/>
          <p:cNvSpPr>
            <a:spLocks noGrp="1"/>
          </p:cNvSpPr>
          <p:nvPr>
            <p:ph idx="1"/>
          </p:nvPr>
        </p:nvSpPr>
        <p:spPr>
          <a:xfrm>
            <a:off x="214282" y="1142984"/>
            <a:ext cx="8643998" cy="5500726"/>
          </a:xfrm>
        </p:spPr>
        <p:txBody>
          <a:bodyPr>
            <a:normAutofit/>
          </a:bodyPr>
          <a:lstStyle/>
          <a:p>
            <a:pPr algn="just">
              <a:buNone/>
            </a:pPr>
            <a:endParaRPr lang="fr-FR" sz="2800" dirty="0" smtClean="0"/>
          </a:p>
          <a:p>
            <a:pPr lvl="0" algn="just"/>
            <a:r>
              <a:rPr lang="fr-FR" sz="3200" dirty="0" smtClean="0"/>
              <a:t>Les ménages supportent 47,5% des dépenses de santé</a:t>
            </a:r>
          </a:p>
          <a:p>
            <a:pPr lvl="0" algn="just"/>
            <a:r>
              <a:rPr lang="fr-FR" sz="3200" dirty="0" smtClean="0"/>
              <a:t>Les dépenses de santé de la population contribuent à leur paupérisation</a:t>
            </a:r>
          </a:p>
          <a:p>
            <a:pPr lvl="0" algn="just"/>
            <a:r>
              <a:rPr lang="fr-FR" sz="3200" dirty="0" smtClean="0"/>
              <a:t>L’offre de soins notamment les ressources humaines et le plateau technique ne répondent pas aux différents niveaux de la pyramide sanitaire.</a:t>
            </a:r>
          </a:p>
          <a:p>
            <a:pPr lvl="0" algn="just"/>
            <a:endParaRPr lang="fr-FR" sz="3200" dirty="0" smtClean="0"/>
          </a:p>
          <a:p>
            <a:pPr algn="just">
              <a:buNone/>
            </a:pPr>
            <a:endParaRPr lang="fr-FR"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sz="5400" b="1" dirty="0" smtClean="0">
                <a:solidFill>
                  <a:srgbClr val="FF0000"/>
                </a:solidFill>
              </a:rPr>
              <a:t>CONSTATS (suite)</a:t>
            </a:r>
            <a:endParaRPr lang="fr-FR" dirty="0"/>
          </a:p>
        </p:txBody>
      </p:sp>
      <p:sp>
        <p:nvSpPr>
          <p:cNvPr id="3" name="Espace réservé du contenu 2"/>
          <p:cNvSpPr>
            <a:spLocks noGrp="1"/>
          </p:cNvSpPr>
          <p:nvPr>
            <p:ph idx="1"/>
          </p:nvPr>
        </p:nvSpPr>
        <p:spPr/>
        <p:txBody>
          <a:bodyPr>
            <a:normAutofit/>
          </a:bodyPr>
          <a:lstStyle/>
          <a:p>
            <a:pPr lvl="0" algn="just"/>
            <a:r>
              <a:rPr lang="fr-FR" sz="2800" dirty="0" smtClean="0"/>
              <a:t>Il y a une faible fréquentation de structures sanitaires à 30% avec une accessibilité géographique de 66,8% en 2015.</a:t>
            </a:r>
          </a:p>
          <a:p>
            <a:pPr lvl="0" algn="just"/>
            <a:r>
              <a:rPr lang="fr-FR" sz="2800" dirty="0" smtClean="0"/>
              <a:t>Il est dépensé pour la santé 40 dollars/habitant/an contre 86 dollars recommandés par l'OMS</a:t>
            </a:r>
          </a:p>
          <a:p>
            <a:pPr algn="just"/>
            <a:r>
              <a:rPr lang="fr-FR" sz="2800" dirty="0" smtClean="0"/>
              <a:t>Les besoins de financement du PNDS 2017-2022 sont de 112,358 milliards par an pour arriver à une Couverture Sanitaire Universelle</a:t>
            </a:r>
            <a:endParaRPr lang="fr-FR" sz="2800"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Débit">
  <a:themeElements>
    <a:clrScheme name="Débit">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Débit">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Débit">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398</TotalTime>
  <Words>1250</Words>
  <Application>Microsoft Office PowerPoint</Application>
  <PresentationFormat>Affichage à l'écran (4:3)</PresentationFormat>
  <Paragraphs>116</Paragraphs>
  <Slides>32</Slides>
  <Notes>1</Notes>
  <HiddenSlides>0</HiddenSlides>
  <MMClips>0</MMClips>
  <ScaleCrop>false</ScaleCrop>
  <HeadingPairs>
    <vt:vector size="4" baseType="variant">
      <vt:variant>
        <vt:lpstr>Thème</vt:lpstr>
      </vt:variant>
      <vt:variant>
        <vt:i4>1</vt:i4>
      </vt:variant>
      <vt:variant>
        <vt:lpstr>Titres des diapositives</vt:lpstr>
      </vt:variant>
      <vt:variant>
        <vt:i4>32</vt:i4>
      </vt:variant>
    </vt:vector>
  </HeadingPairs>
  <TitlesOfParts>
    <vt:vector size="33" baseType="lpstr">
      <vt:lpstr>Débit</vt:lpstr>
      <vt:lpstr>Stratégie de plaidoyer  des organisations de la société du Togo pour accroître le financement en faveur de la santé </vt:lpstr>
      <vt:lpstr>Une présentation de  Aristide DJENDA Directeur Exécutif de l’Union des ONG du Togo</vt:lpstr>
      <vt:lpstr>PLAN  DU TRAVAIL</vt:lpstr>
      <vt:lpstr>INTRODUCTION</vt:lpstr>
      <vt:lpstr>Diapositive 5</vt:lpstr>
      <vt:lpstr>Diapositive 6</vt:lpstr>
      <vt:lpstr>   CONSTATS</vt:lpstr>
      <vt:lpstr>CONSTATS (SUITE)</vt:lpstr>
      <vt:lpstr>CONSTATS (suite)</vt:lpstr>
      <vt:lpstr>PROPOSITION DE SOLUTION</vt:lpstr>
      <vt:lpstr>Les valeurs sous-tendant l’élaboration et la mise en œuvre du plan </vt:lpstr>
      <vt:lpstr>Diapositive 12</vt:lpstr>
      <vt:lpstr>Diapositive 13</vt:lpstr>
      <vt:lpstr>Vision du plan </vt:lpstr>
      <vt:lpstr>But du plan</vt:lpstr>
      <vt:lpstr>Les Objectifs</vt:lpstr>
      <vt:lpstr>Objectifs spécifiques : </vt:lpstr>
      <vt:lpstr>Objectifs spécifiques(SUITE) : </vt:lpstr>
      <vt:lpstr>Résultats attendus et Domaines stratégiques d’actions</vt:lpstr>
      <vt:lpstr>ACTIONS   A  MENER</vt:lpstr>
      <vt:lpstr> ACTIONS  A MENER (suite)</vt:lpstr>
      <vt:lpstr>Résultats attendus et Domaines stratégiques d’actions</vt:lpstr>
      <vt:lpstr>ACTIONS  A MENER</vt:lpstr>
      <vt:lpstr>ACTIONS  A MENER (suite)</vt:lpstr>
      <vt:lpstr>Résultats attendus et Domaines stratégiques d’actions</vt:lpstr>
      <vt:lpstr>ACTIONS  A MENER</vt:lpstr>
      <vt:lpstr>         Les actions préalables à prendre en compte  pour soutenir une meilleure mise en œuvre de la stratégie</vt:lpstr>
      <vt:lpstr>Le suivi et l’évaluation</vt:lpstr>
      <vt:lpstr>LE  SUIVI</vt:lpstr>
      <vt:lpstr>L’EVALUATION</vt:lpstr>
      <vt:lpstr>Conclusion </vt:lpstr>
      <vt:lpstr>Diapositive 32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Stratégie de plaidoyer de l’Union des organisations non gouvernementales du Togo pour accroître le financement en faveur du système de santé </dc:title>
  <dc:creator>Communication et Plaidoyer UONGTO</dc:creator>
  <cp:lastModifiedBy>user</cp:lastModifiedBy>
  <cp:revision>71</cp:revision>
  <dcterms:created xsi:type="dcterms:W3CDTF">2016-05-30T09:27:08Z</dcterms:created>
  <dcterms:modified xsi:type="dcterms:W3CDTF">2017-02-09T06:07:18Z</dcterms:modified>
</cp:coreProperties>
</file>

<file path=docProps/thumbnail.jpeg>
</file>